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8"/>
  </p:notesMasterIdLst>
  <p:handoutMasterIdLst>
    <p:handoutMasterId r:id="rId69"/>
  </p:handoutMasterIdLst>
  <p:sldIdLst>
    <p:sldId id="288" r:id="rId2"/>
    <p:sldId id="287" r:id="rId3"/>
    <p:sldId id="289" r:id="rId4"/>
    <p:sldId id="290" r:id="rId5"/>
    <p:sldId id="256" r:id="rId6"/>
    <p:sldId id="257" r:id="rId7"/>
    <p:sldId id="259" r:id="rId8"/>
    <p:sldId id="258" r:id="rId9"/>
    <p:sldId id="267" r:id="rId10"/>
    <p:sldId id="260" r:id="rId11"/>
    <p:sldId id="263" r:id="rId12"/>
    <p:sldId id="261" r:id="rId13"/>
    <p:sldId id="265" r:id="rId14"/>
    <p:sldId id="262" r:id="rId15"/>
    <p:sldId id="264" r:id="rId16"/>
    <p:sldId id="266" r:id="rId17"/>
    <p:sldId id="268" r:id="rId18"/>
    <p:sldId id="269" r:id="rId19"/>
    <p:sldId id="270" r:id="rId20"/>
    <p:sldId id="271" r:id="rId21"/>
    <p:sldId id="272" r:id="rId22"/>
    <p:sldId id="273" r:id="rId23"/>
    <p:sldId id="274" r:id="rId24"/>
    <p:sldId id="275" r:id="rId25"/>
    <p:sldId id="276" r:id="rId26"/>
    <p:sldId id="279" r:id="rId27"/>
    <p:sldId id="280" r:id="rId28"/>
    <p:sldId id="281" r:id="rId29"/>
    <p:sldId id="282" r:id="rId30"/>
    <p:sldId id="277" r:id="rId31"/>
    <p:sldId id="278" r:id="rId32"/>
    <p:sldId id="283" r:id="rId33"/>
    <p:sldId id="284" r:id="rId34"/>
    <p:sldId id="286" r:id="rId35"/>
    <p:sldId id="285" r:id="rId36"/>
    <p:sldId id="291" r:id="rId37"/>
    <p:sldId id="292" r:id="rId38"/>
    <p:sldId id="293" r:id="rId39"/>
    <p:sldId id="294" r:id="rId40"/>
    <p:sldId id="296" r:id="rId41"/>
    <p:sldId id="295" r:id="rId42"/>
    <p:sldId id="297" r:id="rId43"/>
    <p:sldId id="298" r:id="rId44"/>
    <p:sldId id="299" r:id="rId45"/>
    <p:sldId id="300" r:id="rId46"/>
    <p:sldId id="312" r:id="rId47"/>
    <p:sldId id="313" r:id="rId48"/>
    <p:sldId id="315" r:id="rId49"/>
    <p:sldId id="316" r:id="rId50"/>
    <p:sldId id="317" r:id="rId51"/>
    <p:sldId id="318" r:id="rId52"/>
    <p:sldId id="319" r:id="rId53"/>
    <p:sldId id="320" r:id="rId54"/>
    <p:sldId id="321" r:id="rId55"/>
    <p:sldId id="306" r:id="rId56"/>
    <p:sldId id="308" r:id="rId57"/>
    <p:sldId id="314" r:id="rId58"/>
    <p:sldId id="310" r:id="rId59"/>
    <p:sldId id="301" r:id="rId60"/>
    <p:sldId id="302" r:id="rId61"/>
    <p:sldId id="303" r:id="rId62"/>
    <p:sldId id="304" r:id="rId63"/>
    <p:sldId id="305" r:id="rId64"/>
    <p:sldId id="307" r:id="rId65"/>
    <p:sldId id="309" r:id="rId66"/>
    <p:sldId id="311" r:id="rId67"/>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4" autoAdjust="0"/>
    <p:restoredTop sz="94553" autoAdjust="0"/>
  </p:normalViewPr>
  <p:slideViewPr>
    <p:cSldViewPr snapToGrid="0">
      <p:cViewPr varScale="1">
        <p:scale>
          <a:sx n="75" d="100"/>
          <a:sy n="75" d="100"/>
        </p:scale>
        <p:origin x="390" y="60"/>
      </p:cViewPr>
      <p:guideLst/>
    </p:cSldViewPr>
  </p:slideViewPr>
  <p:notesTextViewPr>
    <p:cViewPr>
      <p:scale>
        <a:sx n="1" d="1"/>
        <a:sy n="1" d="1"/>
      </p:scale>
      <p:origin x="0" y="0"/>
    </p:cViewPr>
  </p:notesTextViewPr>
  <p:notesViewPr>
    <p:cSldViewPr snapToGrid="0">
      <p:cViewPr varScale="1">
        <p:scale>
          <a:sx n="93" d="100"/>
          <a:sy n="93" d="100"/>
        </p:scale>
        <p:origin x="3708"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_rels/data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747EBC8C-1966-41B9-BAE1-7DEC4B736A1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7FC37C8-A867-4EC0-B7DB-24459F362B15}">
      <dgm:prSet/>
      <dgm:spPr/>
      <dgm:t>
        <a:bodyPr/>
        <a:lstStyle/>
        <a:p>
          <a:r>
            <a:rPr lang="fr-FR"/>
            <a:t>Installer django:</a:t>
          </a:r>
          <a:endParaRPr lang="en-US"/>
        </a:p>
      </dgm:t>
    </dgm:pt>
    <dgm:pt modelId="{6D9E1B94-D0D8-4ED7-83BB-6A96DF48A47E}" type="parTrans" cxnId="{ABDC2250-815D-41DC-8D04-BFAC16B1C8F8}">
      <dgm:prSet/>
      <dgm:spPr/>
      <dgm:t>
        <a:bodyPr/>
        <a:lstStyle/>
        <a:p>
          <a:endParaRPr lang="en-US"/>
        </a:p>
      </dgm:t>
    </dgm:pt>
    <dgm:pt modelId="{B241E7C8-EEC2-4D52-BD19-43D2DDA3E52F}" type="sibTrans" cxnId="{ABDC2250-815D-41DC-8D04-BFAC16B1C8F8}">
      <dgm:prSet/>
      <dgm:spPr/>
      <dgm:t>
        <a:bodyPr/>
        <a:lstStyle/>
        <a:p>
          <a:endParaRPr lang="en-US"/>
        </a:p>
      </dgm:t>
    </dgm:pt>
    <dgm:pt modelId="{27BFEE88-1F2C-41F6-AC28-279771FD9C89}">
      <dgm:prSet/>
      <dgm:spPr/>
      <dgm:t>
        <a:bodyPr/>
        <a:lstStyle/>
        <a:p>
          <a:r>
            <a:rPr lang="fr-FR"/>
            <a:t>Pip install Django</a:t>
          </a:r>
          <a:endParaRPr lang="en-US"/>
        </a:p>
      </dgm:t>
    </dgm:pt>
    <dgm:pt modelId="{13D9D410-573B-48C4-BFF2-95E8339100E1}" type="parTrans" cxnId="{44C91AD6-89D1-4732-8065-C2DD06711B93}">
      <dgm:prSet/>
      <dgm:spPr/>
      <dgm:t>
        <a:bodyPr/>
        <a:lstStyle/>
        <a:p>
          <a:endParaRPr lang="en-US"/>
        </a:p>
      </dgm:t>
    </dgm:pt>
    <dgm:pt modelId="{645B20F6-27B4-492C-A46D-DFA5283F085A}" type="sibTrans" cxnId="{44C91AD6-89D1-4732-8065-C2DD06711B93}">
      <dgm:prSet/>
      <dgm:spPr/>
      <dgm:t>
        <a:bodyPr/>
        <a:lstStyle/>
        <a:p>
          <a:endParaRPr lang="en-US"/>
        </a:p>
      </dgm:t>
    </dgm:pt>
    <dgm:pt modelId="{1891D62D-F5A4-4F21-B622-71497DAE80B9}">
      <dgm:prSet/>
      <dgm:spPr/>
      <dgm:t>
        <a:bodyPr/>
        <a:lstStyle/>
        <a:p>
          <a:r>
            <a:rPr lang="fr-FR"/>
            <a:t>Commencer par crée le projet:</a:t>
          </a:r>
          <a:endParaRPr lang="en-US"/>
        </a:p>
      </dgm:t>
    </dgm:pt>
    <dgm:pt modelId="{99A569DC-E659-448C-A1DE-A2CCF9148B47}" type="parTrans" cxnId="{AD3D9636-9E46-45FD-8258-D7A5D1CC1F45}">
      <dgm:prSet/>
      <dgm:spPr/>
      <dgm:t>
        <a:bodyPr/>
        <a:lstStyle/>
        <a:p>
          <a:endParaRPr lang="en-US"/>
        </a:p>
      </dgm:t>
    </dgm:pt>
    <dgm:pt modelId="{E1B5DE90-6824-4CB8-B582-C80FFFBE8B1B}" type="sibTrans" cxnId="{AD3D9636-9E46-45FD-8258-D7A5D1CC1F45}">
      <dgm:prSet/>
      <dgm:spPr/>
      <dgm:t>
        <a:bodyPr/>
        <a:lstStyle/>
        <a:p>
          <a:endParaRPr lang="en-US"/>
        </a:p>
      </dgm:t>
    </dgm:pt>
    <dgm:pt modelId="{4393CB09-9E86-4E21-8EDF-527C5B2CC798}">
      <dgm:prSet/>
      <dgm:spPr/>
      <dgm:t>
        <a:bodyPr/>
        <a:lstStyle/>
        <a:p>
          <a:r>
            <a:rPr lang="fr-FR"/>
            <a:t>Django-admin startproject main</a:t>
          </a:r>
          <a:endParaRPr lang="en-US"/>
        </a:p>
      </dgm:t>
    </dgm:pt>
    <dgm:pt modelId="{592CE41C-5EE0-49E6-A856-0EECAD58FD2B}" type="parTrans" cxnId="{CCAAE5EF-F50E-4585-9BDD-1B2E93441873}">
      <dgm:prSet/>
      <dgm:spPr/>
      <dgm:t>
        <a:bodyPr/>
        <a:lstStyle/>
        <a:p>
          <a:endParaRPr lang="en-US"/>
        </a:p>
      </dgm:t>
    </dgm:pt>
    <dgm:pt modelId="{EF05F9BA-724D-4CD0-BD02-4F295C39ADC8}" type="sibTrans" cxnId="{CCAAE5EF-F50E-4585-9BDD-1B2E93441873}">
      <dgm:prSet/>
      <dgm:spPr/>
      <dgm:t>
        <a:bodyPr/>
        <a:lstStyle/>
        <a:p>
          <a:endParaRPr lang="en-US"/>
        </a:p>
      </dgm:t>
    </dgm:pt>
    <dgm:pt modelId="{2F6EBC37-3D59-45FD-83D3-4445D37E066D}">
      <dgm:prSet/>
      <dgm:spPr/>
      <dgm:t>
        <a:bodyPr/>
        <a:lstStyle/>
        <a:p>
          <a:r>
            <a:rPr lang="fr-FR"/>
            <a:t>Renommer main par source</a:t>
          </a:r>
          <a:endParaRPr lang="en-US"/>
        </a:p>
      </dgm:t>
    </dgm:pt>
    <dgm:pt modelId="{9D156C95-E68A-435D-9C83-C728F085E0A3}" type="parTrans" cxnId="{56DEFFEA-454F-408D-81AC-D5AF14A44BC7}">
      <dgm:prSet/>
      <dgm:spPr/>
      <dgm:t>
        <a:bodyPr/>
        <a:lstStyle/>
        <a:p>
          <a:endParaRPr lang="en-US"/>
        </a:p>
      </dgm:t>
    </dgm:pt>
    <dgm:pt modelId="{06F889ED-4D60-48EC-B495-431E80601358}" type="sibTrans" cxnId="{56DEFFEA-454F-408D-81AC-D5AF14A44BC7}">
      <dgm:prSet/>
      <dgm:spPr/>
      <dgm:t>
        <a:bodyPr/>
        <a:lstStyle/>
        <a:p>
          <a:endParaRPr lang="en-US"/>
        </a:p>
      </dgm:t>
    </dgm:pt>
    <dgm:pt modelId="{DD8AC1D7-D810-464E-9A02-DACE856E6DED}">
      <dgm:prSet/>
      <dgm:spPr/>
      <dgm:t>
        <a:bodyPr/>
        <a:lstStyle/>
        <a:p>
          <a:r>
            <a:rPr lang="fr-FR"/>
            <a:t>Entrer dans source:</a:t>
          </a:r>
          <a:endParaRPr lang="en-US"/>
        </a:p>
      </dgm:t>
    </dgm:pt>
    <dgm:pt modelId="{863A1B5F-1BF3-4BCE-B2C0-444D026DC924}" type="parTrans" cxnId="{35B7BBAE-70CC-45D7-948A-1C49CCAB4F94}">
      <dgm:prSet/>
      <dgm:spPr/>
      <dgm:t>
        <a:bodyPr/>
        <a:lstStyle/>
        <a:p>
          <a:endParaRPr lang="en-US"/>
        </a:p>
      </dgm:t>
    </dgm:pt>
    <dgm:pt modelId="{1DC778D0-8631-4966-B50A-24672FB20320}" type="sibTrans" cxnId="{35B7BBAE-70CC-45D7-948A-1C49CCAB4F94}">
      <dgm:prSet/>
      <dgm:spPr/>
      <dgm:t>
        <a:bodyPr/>
        <a:lstStyle/>
        <a:p>
          <a:endParaRPr lang="en-US"/>
        </a:p>
      </dgm:t>
    </dgm:pt>
    <dgm:pt modelId="{46FE3C9D-8991-4BB8-A180-3A2EEA945F18}">
      <dgm:prSet/>
      <dgm:spPr/>
      <dgm:t>
        <a:bodyPr/>
        <a:lstStyle/>
        <a:p>
          <a:r>
            <a:rPr lang="fr-FR"/>
            <a:t>Cd src</a:t>
          </a:r>
          <a:endParaRPr lang="en-US"/>
        </a:p>
      </dgm:t>
    </dgm:pt>
    <dgm:pt modelId="{FA702E04-CAD0-4817-9551-E16DD198AAC1}" type="parTrans" cxnId="{86178ED3-FEB5-4C24-8EB6-9587A08F8B2A}">
      <dgm:prSet/>
      <dgm:spPr/>
      <dgm:t>
        <a:bodyPr/>
        <a:lstStyle/>
        <a:p>
          <a:endParaRPr lang="en-US"/>
        </a:p>
      </dgm:t>
    </dgm:pt>
    <dgm:pt modelId="{382C8F45-7F29-4521-9E3E-DDDE52F7CCC0}" type="sibTrans" cxnId="{86178ED3-FEB5-4C24-8EB6-9587A08F8B2A}">
      <dgm:prSet/>
      <dgm:spPr/>
      <dgm:t>
        <a:bodyPr/>
        <a:lstStyle/>
        <a:p>
          <a:endParaRPr lang="en-US"/>
        </a:p>
      </dgm:t>
    </dgm:pt>
    <dgm:pt modelId="{4E40189D-1119-4C6B-91CD-E3A5D4ECDEFB}">
      <dgm:prSet/>
      <dgm:spPr/>
      <dgm:t>
        <a:bodyPr/>
        <a:lstStyle/>
        <a:p>
          <a:r>
            <a:rPr lang="fr-FR"/>
            <a:t>Installer l’app:</a:t>
          </a:r>
          <a:endParaRPr lang="en-US"/>
        </a:p>
      </dgm:t>
    </dgm:pt>
    <dgm:pt modelId="{5546C287-4AE7-4975-A545-23277D26CF81}" type="parTrans" cxnId="{AB92096D-82AE-4CFD-8968-54F62AD40E33}">
      <dgm:prSet/>
      <dgm:spPr/>
      <dgm:t>
        <a:bodyPr/>
        <a:lstStyle/>
        <a:p>
          <a:endParaRPr lang="en-US"/>
        </a:p>
      </dgm:t>
    </dgm:pt>
    <dgm:pt modelId="{BE3D2447-7DDA-4C81-AF68-9A6CA58BBAB6}" type="sibTrans" cxnId="{AB92096D-82AE-4CFD-8968-54F62AD40E33}">
      <dgm:prSet/>
      <dgm:spPr/>
      <dgm:t>
        <a:bodyPr/>
        <a:lstStyle/>
        <a:p>
          <a:endParaRPr lang="en-US"/>
        </a:p>
      </dgm:t>
    </dgm:pt>
    <dgm:pt modelId="{405B2790-6DCA-48C4-9E95-EC7EBE67DF24}">
      <dgm:prSet/>
      <dgm:spPr/>
      <dgm:t>
        <a:bodyPr/>
        <a:lstStyle/>
        <a:p>
          <a:r>
            <a:rPr lang="fr-FR"/>
            <a:t>Django-admin startapp compte</a:t>
          </a:r>
          <a:endParaRPr lang="en-US"/>
        </a:p>
      </dgm:t>
    </dgm:pt>
    <dgm:pt modelId="{BCF1B058-1458-4F81-BCBC-FCCB4ECAA7A3}" type="parTrans" cxnId="{F1695EC9-9EAF-43C6-9F71-F9A11E752FDB}">
      <dgm:prSet/>
      <dgm:spPr/>
      <dgm:t>
        <a:bodyPr/>
        <a:lstStyle/>
        <a:p>
          <a:endParaRPr lang="en-US"/>
        </a:p>
      </dgm:t>
    </dgm:pt>
    <dgm:pt modelId="{860D15B4-7F0C-4B58-86F1-DF15F2F03D4B}" type="sibTrans" cxnId="{F1695EC9-9EAF-43C6-9F71-F9A11E752FDB}">
      <dgm:prSet/>
      <dgm:spPr/>
      <dgm:t>
        <a:bodyPr/>
        <a:lstStyle/>
        <a:p>
          <a:endParaRPr lang="en-US"/>
        </a:p>
      </dgm:t>
    </dgm:pt>
    <dgm:pt modelId="{9A8C5576-E3CB-4477-94EF-D995E0EBB2C2}">
      <dgm:prSet/>
      <dgm:spPr/>
      <dgm:t>
        <a:bodyPr/>
        <a:lstStyle/>
        <a:p>
          <a:r>
            <a:rPr lang="fr-FR"/>
            <a:t>Demarer le serveur:</a:t>
          </a:r>
          <a:endParaRPr lang="en-US"/>
        </a:p>
      </dgm:t>
    </dgm:pt>
    <dgm:pt modelId="{259EAA0D-CEB6-4A0D-8512-B782DF194BF2}" type="parTrans" cxnId="{C3F1E09D-B019-4569-92F1-60D87B45B9C2}">
      <dgm:prSet/>
      <dgm:spPr/>
      <dgm:t>
        <a:bodyPr/>
        <a:lstStyle/>
        <a:p>
          <a:endParaRPr lang="en-US"/>
        </a:p>
      </dgm:t>
    </dgm:pt>
    <dgm:pt modelId="{7B751417-0B8E-41F6-8C52-FE24853D09B4}" type="sibTrans" cxnId="{C3F1E09D-B019-4569-92F1-60D87B45B9C2}">
      <dgm:prSet/>
      <dgm:spPr/>
      <dgm:t>
        <a:bodyPr/>
        <a:lstStyle/>
        <a:p>
          <a:endParaRPr lang="en-US"/>
        </a:p>
      </dgm:t>
    </dgm:pt>
    <dgm:pt modelId="{E19753C1-EE91-4C3E-863D-A37008A2D2CA}">
      <dgm:prSet/>
      <dgm:spPr/>
      <dgm:t>
        <a:bodyPr/>
        <a:lstStyle/>
        <a:p>
          <a:r>
            <a:rPr lang="fr-FR"/>
            <a:t>Py manage.py runserver</a:t>
          </a:r>
          <a:endParaRPr lang="en-US"/>
        </a:p>
      </dgm:t>
    </dgm:pt>
    <dgm:pt modelId="{EF54304E-CE06-48B1-AB4B-87D04F96E52F}" type="parTrans" cxnId="{34B989BE-9F6D-438F-9D16-05814D5D1CA1}">
      <dgm:prSet/>
      <dgm:spPr/>
      <dgm:t>
        <a:bodyPr/>
        <a:lstStyle/>
        <a:p>
          <a:endParaRPr lang="en-US"/>
        </a:p>
      </dgm:t>
    </dgm:pt>
    <dgm:pt modelId="{2EDEFFA2-28D1-4266-BD06-811E116F37BF}" type="sibTrans" cxnId="{34B989BE-9F6D-438F-9D16-05814D5D1CA1}">
      <dgm:prSet/>
      <dgm:spPr/>
      <dgm:t>
        <a:bodyPr/>
        <a:lstStyle/>
        <a:p>
          <a:endParaRPr lang="en-US"/>
        </a:p>
      </dgm:t>
    </dgm:pt>
    <dgm:pt modelId="{7A892582-CF59-47C4-9EB2-455F18434EC1}" type="pres">
      <dgm:prSet presAssocID="{747EBC8C-1966-41B9-BAE1-7DEC4B736A17}" presName="linear" presStyleCnt="0">
        <dgm:presLayoutVars>
          <dgm:animLvl val="lvl"/>
          <dgm:resizeHandles val="exact"/>
        </dgm:presLayoutVars>
      </dgm:prSet>
      <dgm:spPr/>
    </dgm:pt>
    <dgm:pt modelId="{8FD6EA58-6CB2-4DFA-97D3-F366F64BDC51}" type="pres">
      <dgm:prSet presAssocID="{A7FC37C8-A867-4EC0-B7DB-24459F362B15}" presName="parentText" presStyleLbl="node1" presStyleIdx="0" presStyleCnt="11">
        <dgm:presLayoutVars>
          <dgm:chMax val="0"/>
          <dgm:bulletEnabled val="1"/>
        </dgm:presLayoutVars>
      </dgm:prSet>
      <dgm:spPr/>
    </dgm:pt>
    <dgm:pt modelId="{401CBB36-005B-427E-A81B-D34847D15148}" type="pres">
      <dgm:prSet presAssocID="{B241E7C8-EEC2-4D52-BD19-43D2DDA3E52F}" presName="spacer" presStyleCnt="0"/>
      <dgm:spPr/>
    </dgm:pt>
    <dgm:pt modelId="{1B6C611F-EA09-4468-B07C-15FEB8A739FF}" type="pres">
      <dgm:prSet presAssocID="{27BFEE88-1F2C-41F6-AC28-279771FD9C89}" presName="parentText" presStyleLbl="node1" presStyleIdx="1" presStyleCnt="11">
        <dgm:presLayoutVars>
          <dgm:chMax val="0"/>
          <dgm:bulletEnabled val="1"/>
        </dgm:presLayoutVars>
      </dgm:prSet>
      <dgm:spPr/>
    </dgm:pt>
    <dgm:pt modelId="{BC14508F-ECDB-44DD-92D1-E69333556DD4}" type="pres">
      <dgm:prSet presAssocID="{645B20F6-27B4-492C-A46D-DFA5283F085A}" presName="spacer" presStyleCnt="0"/>
      <dgm:spPr/>
    </dgm:pt>
    <dgm:pt modelId="{0ECD11B4-91B2-46FF-9278-96D187AD946A}" type="pres">
      <dgm:prSet presAssocID="{1891D62D-F5A4-4F21-B622-71497DAE80B9}" presName="parentText" presStyleLbl="node1" presStyleIdx="2" presStyleCnt="11">
        <dgm:presLayoutVars>
          <dgm:chMax val="0"/>
          <dgm:bulletEnabled val="1"/>
        </dgm:presLayoutVars>
      </dgm:prSet>
      <dgm:spPr/>
    </dgm:pt>
    <dgm:pt modelId="{36A87A64-420B-4B20-B3EC-2E3D6E9C6031}" type="pres">
      <dgm:prSet presAssocID="{E1B5DE90-6824-4CB8-B582-C80FFFBE8B1B}" presName="spacer" presStyleCnt="0"/>
      <dgm:spPr/>
    </dgm:pt>
    <dgm:pt modelId="{A2791B44-453B-4692-9473-BBA272BDA927}" type="pres">
      <dgm:prSet presAssocID="{4393CB09-9E86-4E21-8EDF-527C5B2CC798}" presName="parentText" presStyleLbl="node1" presStyleIdx="3" presStyleCnt="11">
        <dgm:presLayoutVars>
          <dgm:chMax val="0"/>
          <dgm:bulletEnabled val="1"/>
        </dgm:presLayoutVars>
      </dgm:prSet>
      <dgm:spPr/>
    </dgm:pt>
    <dgm:pt modelId="{E3C4DCDC-6BBB-446E-A760-7962B90218ED}" type="pres">
      <dgm:prSet presAssocID="{EF05F9BA-724D-4CD0-BD02-4F295C39ADC8}" presName="spacer" presStyleCnt="0"/>
      <dgm:spPr/>
    </dgm:pt>
    <dgm:pt modelId="{74ABCB06-3A4C-4858-B930-4CEA388AC029}" type="pres">
      <dgm:prSet presAssocID="{2F6EBC37-3D59-45FD-83D3-4445D37E066D}" presName="parentText" presStyleLbl="node1" presStyleIdx="4" presStyleCnt="11">
        <dgm:presLayoutVars>
          <dgm:chMax val="0"/>
          <dgm:bulletEnabled val="1"/>
        </dgm:presLayoutVars>
      </dgm:prSet>
      <dgm:spPr/>
    </dgm:pt>
    <dgm:pt modelId="{4710A903-1095-4F9D-A546-FDD608A8F344}" type="pres">
      <dgm:prSet presAssocID="{06F889ED-4D60-48EC-B495-431E80601358}" presName="spacer" presStyleCnt="0"/>
      <dgm:spPr/>
    </dgm:pt>
    <dgm:pt modelId="{25FDCCCF-267A-4047-9FA9-EADB20E8BAA9}" type="pres">
      <dgm:prSet presAssocID="{DD8AC1D7-D810-464E-9A02-DACE856E6DED}" presName="parentText" presStyleLbl="node1" presStyleIdx="5" presStyleCnt="11">
        <dgm:presLayoutVars>
          <dgm:chMax val="0"/>
          <dgm:bulletEnabled val="1"/>
        </dgm:presLayoutVars>
      </dgm:prSet>
      <dgm:spPr/>
    </dgm:pt>
    <dgm:pt modelId="{87AE59B8-D872-437C-AC36-82B5C6B609C5}" type="pres">
      <dgm:prSet presAssocID="{1DC778D0-8631-4966-B50A-24672FB20320}" presName="spacer" presStyleCnt="0"/>
      <dgm:spPr/>
    </dgm:pt>
    <dgm:pt modelId="{4268CE71-E32E-4FE9-859B-81FC7483A7B1}" type="pres">
      <dgm:prSet presAssocID="{46FE3C9D-8991-4BB8-A180-3A2EEA945F18}" presName="parentText" presStyleLbl="node1" presStyleIdx="6" presStyleCnt="11">
        <dgm:presLayoutVars>
          <dgm:chMax val="0"/>
          <dgm:bulletEnabled val="1"/>
        </dgm:presLayoutVars>
      </dgm:prSet>
      <dgm:spPr/>
    </dgm:pt>
    <dgm:pt modelId="{17088FDD-E040-401C-9234-E00CDCAD63ED}" type="pres">
      <dgm:prSet presAssocID="{382C8F45-7F29-4521-9E3E-DDDE52F7CCC0}" presName="spacer" presStyleCnt="0"/>
      <dgm:spPr/>
    </dgm:pt>
    <dgm:pt modelId="{E393F219-E43C-4BAB-B624-BAADF9A734FE}" type="pres">
      <dgm:prSet presAssocID="{4E40189D-1119-4C6B-91CD-E3A5D4ECDEFB}" presName="parentText" presStyleLbl="node1" presStyleIdx="7" presStyleCnt="11">
        <dgm:presLayoutVars>
          <dgm:chMax val="0"/>
          <dgm:bulletEnabled val="1"/>
        </dgm:presLayoutVars>
      </dgm:prSet>
      <dgm:spPr/>
    </dgm:pt>
    <dgm:pt modelId="{0451CEEA-F01B-44B0-A56C-AB1FF3EFDF43}" type="pres">
      <dgm:prSet presAssocID="{BE3D2447-7DDA-4C81-AF68-9A6CA58BBAB6}" presName="spacer" presStyleCnt="0"/>
      <dgm:spPr/>
    </dgm:pt>
    <dgm:pt modelId="{0E80FD55-E6C9-429C-8671-712EE862E2E5}" type="pres">
      <dgm:prSet presAssocID="{405B2790-6DCA-48C4-9E95-EC7EBE67DF24}" presName="parentText" presStyleLbl="node1" presStyleIdx="8" presStyleCnt="11">
        <dgm:presLayoutVars>
          <dgm:chMax val="0"/>
          <dgm:bulletEnabled val="1"/>
        </dgm:presLayoutVars>
      </dgm:prSet>
      <dgm:spPr/>
    </dgm:pt>
    <dgm:pt modelId="{D9B777DD-E3A5-4F39-8888-0AB0B1CC6C19}" type="pres">
      <dgm:prSet presAssocID="{860D15B4-7F0C-4B58-86F1-DF15F2F03D4B}" presName="spacer" presStyleCnt="0"/>
      <dgm:spPr/>
    </dgm:pt>
    <dgm:pt modelId="{1B9EF042-6A03-45A8-9D67-0EE1ECE6D656}" type="pres">
      <dgm:prSet presAssocID="{9A8C5576-E3CB-4477-94EF-D995E0EBB2C2}" presName="parentText" presStyleLbl="node1" presStyleIdx="9" presStyleCnt="11">
        <dgm:presLayoutVars>
          <dgm:chMax val="0"/>
          <dgm:bulletEnabled val="1"/>
        </dgm:presLayoutVars>
      </dgm:prSet>
      <dgm:spPr/>
    </dgm:pt>
    <dgm:pt modelId="{D2F82AA3-BA4C-488D-B7CC-94C8F49899B0}" type="pres">
      <dgm:prSet presAssocID="{7B751417-0B8E-41F6-8C52-FE24853D09B4}" presName="spacer" presStyleCnt="0"/>
      <dgm:spPr/>
    </dgm:pt>
    <dgm:pt modelId="{C0FBD3C3-274E-4DB3-8184-3AAE66B9FF81}" type="pres">
      <dgm:prSet presAssocID="{E19753C1-EE91-4C3E-863D-A37008A2D2CA}" presName="parentText" presStyleLbl="node1" presStyleIdx="10" presStyleCnt="11">
        <dgm:presLayoutVars>
          <dgm:chMax val="0"/>
          <dgm:bulletEnabled val="1"/>
        </dgm:presLayoutVars>
      </dgm:prSet>
      <dgm:spPr/>
    </dgm:pt>
  </dgm:ptLst>
  <dgm:cxnLst>
    <dgm:cxn modelId="{AD3D9636-9E46-45FD-8258-D7A5D1CC1F45}" srcId="{747EBC8C-1966-41B9-BAE1-7DEC4B736A17}" destId="{1891D62D-F5A4-4F21-B622-71497DAE80B9}" srcOrd="2" destOrd="0" parTransId="{99A569DC-E659-448C-A1DE-A2CCF9148B47}" sibTransId="{E1B5DE90-6824-4CB8-B582-C80FFFBE8B1B}"/>
    <dgm:cxn modelId="{6F54795E-AD24-445F-ACAC-ADF4906186E9}" type="presOf" srcId="{4393CB09-9E86-4E21-8EDF-527C5B2CC798}" destId="{A2791B44-453B-4692-9473-BBA272BDA927}" srcOrd="0" destOrd="0" presId="urn:microsoft.com/office/officeart/2005/8/layout/vList2"/>
    <dgm:cxn modelId="{2E4BA45F-9BF6-4CB4-8746-ED097C9F5644}" type="presOf" srcId="{405B2790-6DCA-48C4-9E95-EC7EBE67DF24}" destId="{0E80FD55-E6C9-429C-8671-712EE862E2E5}" srcOrd="0" destOrd="0" presId="urn:microsoft.com/office/officeart/2005/8/layout/vList2"/>
    <dgm:cxn modelId="{48998E47-EC26-44E4-9C93-2944BBC6C23E}" type="presOf" srcId="{27BFEE88-1F2C-41F6-AC28-279771FD9C89}" destId="{1B6C611F-EA09-4468-B07C-15FEB8A739FF}" srcOrd="0" destOrd="0" presId="urn:microsoft.com/office/officeart/2005/8/layout/vList2"/>
    <dgm:cxn modelId="{C6F00E49-FF8B-4607-AD67-8B2CFFE27E80}" type="presOf" srcId="{9A8C5576-E3CB-4477-94EF-D995E0EBB2C2}" destId="{1B9EF042-6A03-45A8-9D67-0EE1ECE6D656}" srcOrd="0" destOrd="0" presId="urn:microsoft.com/office/officeart/2005/8/layout/vList2"/>
    <dgm:cxn modelId="{AB92096D-82AE-4CFD-8968-54F62AD40E33}" srcId="{747EBC8C-1966-41B9-BAE1-7DEC4B736A17}" destId="{4E40189D-1119-4C6B-91CD-E3A5D4ECDEFB}" srcOrd="7" destOrd="0" parTransId="{5546C287-4AE7-4975-A545-23277D26CF81}" sibTransId="{BE3D2447-7DDA-4C81-AF68-9A6CA58BBAB6}"/>
    <dgm:cxn modelId="{ABDC2250-815D-41DC-8D04-BFAC16B1C8F8}" srcId="{747EBC8C-1966-41B9-BAE1-7DEC4B736A17}" destId="{A7FC37C8-A867-4EC0-B7DB-24459F362B15}" srcOrd="0" destOrd="0" parTransId="{6D9E1B94-D0D8-4ED7-83BB-6A96DF48A47E}" sibTransId="{B241E7C8-EEC2-4D52-BD19-43D2DDA3E52F}"/>
    <dgm:cxn modelId="{28E7F78B-3DE4-4330-96B5-13ED493B6C63}" type="presOf" srcId="{E19753C1-EE91-4C3E-863D-A37008A2D2CA}" destId="{C0FBD3C3-274E-4DB3-8184-3AAE66B9FF81}" srcOrd="0" destOrd="0" presId="urn:microsoft.com/office/officeart/2005/8/layout/vList2"/>
    <dgm:cxn modelId="{A79DD699-A9AE-40C1-826A-C3C1DB2ADDD9}" type="presOf" srcId="{1891D62D-F5A4-4F21-B622-71497DAE80B9}" destId="{0ECD11B4-91B2-46FF-9278-96D187AD946A}" srcOrd="0" destOrd="0" presId="urn:microsoft.com/office/officeart/2005/8/layout/vList2"/>
    <dgm:cxn modelId="{C3F1E09D-B019-4569-92F1-60D87B45B9C2}" srcId="{747EBC8C-1966-41B9-BAE1-7DEC4B736A17}" destId="{9A8C5576-E3CB-4477-94EF-D995E0EBB2C2}" srcOrd="9" destOrd="0" parTransId="{259EAA0D-CEB6-4A0D-8512-B782DF194BF2}" sibTransId="{7B751417-0B8E-41F6-8C52-FE24853D09B4}"/>
    <dgm:cxn modelId="{7B4058A6-810C-4671-A96F-2DC740B0D1D1}" type="presOf" srcId="{DD8AC1D7-D810-464E-9A02-DACE856E6DED}" destId="{25FDCCCF-267A-4047-9FA9-EADB20E8BAA9}" srcOrd="0" destOrd="0" presId="urn:microsoft.com/office/officeart/2005/8/layout/vList2"/>
    <dgm:cxn modelId="{337B2FAD-4486-4853-9B9A-35FD63296ED8}" type="presOf" srcId="{A7FC37C8-A867-4EC0-B7DB-24459F362B15}" destId="{8FD6EA58-6CB2-4DFA-97D3-F366F64BDC51}" srcOrd="0" destOrd="0" presId="urn:microsoft.com/office/officeart/2005/8/layout/vList2"/>
    <dgm:cxn modelId="{35B7BBAE-70CC-45D7-948A-1C49CCAB4F94}" srcId="{747EBC8C-1966-41B9-BAE1-7DEC4B736A17}" destId="{DD8AC1D7-D810-464E-9A02-DACE856E6DED}" srcOrd="5" destOrd="0" parTransId="{863A1B5F-1BF3-4BCE-B2C0-444D026DC924}" sibTransId="{1DC778D0-8631-4966-B50A-24672FB20320}"/>
    <dgm:cxn modelId="{FD55EFB8-E78F-4274-84DC-113D01C9C921}" type="presOf" srcId="{747EBC8C-1966-41B9-BAE1-7DEC4B736A17}" destId="{7A892582-CF59-47C4-9EB2-455F18434EC1}" srcOrd="0" destOrd="0" presId="urn:microsoft.com/office/officeart/2005/8/layout/vList2"/>
    <dgm:cxn modelId="{34B989BE-9F6D-438F-9D16-05814D5D1CA1}" srcId="{747EBC8C-1966-41B9-BAE1-7DEC4B736A17}" destId="{E19753C1-EE91-4C3E-863D-A37008A2D2CA}" srcOrd="10" destOrd="0" parTransId="{EF54304E-CE06-48B1-AB4B-87D04F96E52F}" sibTransId="{2EDEFFA2-28D1-4266-BD06-811E116F37BF}"/>
    <dgm:cxn modelId="{4650DAC6-E8E3-4492-A756-5E07C3F5C687}" type="presOf" srcId="{4E40189D-1119-4C6B-91CD-E3A5D4ECDEFB}" destId="{E393F219-E43C-4BAB-B624-BAADF9A734FE}" srcOrd="0" destOrd="0" presId="urn:microsoft.com/office/officeart/2005/8/layout/vList2"/>
    <dgm:cxn modelId="{F1695EC9-9EAF-43C6-9F71-F9A11E752FDB}" srcId="{747EBC8C-1966-41B9-BAE1-7DEC4B736A17}" destId="{405B2790-6DCA-48C4-9E95-EC7EBE67DF24}" srcOrd="8" destOrd="0" parTransId="{BCF1B058-1458-4F81-BCBC-FCCB4ECAA7A3}" sibTransId="{860D15B4-7F0C-4B58-86F1-DF15F2F03D4B}"/>
    <dgm:cxn modelId="{86178ED3-FEB5-4C24-8EB6-9587A08F8B2A}" srcId="{747EBC8C-1966-41B9-BAE1-7DEC4B736A17}" destId="{46FE3C9D-8991-4BB8-A180-3A2EEA945F18}" srcOrd="6" destOrd="0" parTransId="{FA702E04-CAD0-4817-9551-E16DD198AAC1}" sibTransId="{382C8F45-7F29-4521-9E3E-DDDE52F7CCC0}"/>
    <dgm:cxn modelId="{44C91AD6-89D1-4732-8065-C2DD06711B93}" srcId="{747EBC8C-1966-41B9-BAE1-7DEC4B736A17}" destId="{27BFEE88-1F2C-41F6-AC28-279771FD9C89}" srcOrd="1" destOrd="0" parTransId="{13D9D410-573B-48C4-BFF2-95E8339100E1}" sibTransId="{645B20F6-27B4-492C-A46D-DFA5283F085A}"/>
    <dgm:cxn modelId="{8A8236E9-4E0C-41F7-A22F-3F472F852737}" type="presOf" srcId="{46FE3C9D-8991-4BB8-A180-3A2EEA945F18}" destId="{4268CE71-E32E-4FE9-859B-81FC7483A7B1}" srcOrd="0" destOrd="0" presId="urn:microsoft.com/office/officeart/2005/8/layout/vList2"/>
    <dgm:cxn modelId="{56DEFFEA-454F-408D-81AC-D5AF14A44BC7}" srcId="{747EBC8C-1966-41B9-BAE1-7DEC4B736A17}" destId="{2F6EBC37-3D59-45FD-83D3-4445D37E066D}" srcOrd="4" destOrd="0" parTransId="{9D156C95-E68A-435D-9C83-C728F085E0A3}" sibTransId="{06F889ED-4D60-48EC-B495-431E80601358}"/>
    <dgm:cxn modelId="{9FC160EE-53B8-4B42-ADFC-5C2A1FBEBFD0}" type="presOf" srcId="{2F6EBC37-3D59-45FD-83D3-4445D37E066D}" destId="{74ABCB06-3A4C-4858-B930-4CEA388AC029}" srcOrd="0" destOrd="0" presId="urn:microsoft.com/office/officeart/2005/8/layout/vList2"/>
    <dgm:cxn modelId="{CCAAE5EF-F50E-4585-9BDD-1B2E93441873}" srcId="{747EBC8C-1966-41B9-BAE1-7DEC4B736A17}" destId="{4393CB09-9E86-4E21-8EDF-527C5B2CC798}" srcOrd="3" destOrd="0" parTransId="{592CE41C-5EE0-49E6-A856-0EECAD58FD2B}" sibTransId="{EF05F9BA-724D-4CD0-BD02-4F295C39ADC8}"/>
    <dgm:cxn modelId="{4AEDAA39-69D1-4D54-8493-818B90F34212}" type="presParOf" srcId="{7A892582-CF59-47C4-9EB2-455F18434EC1}" destId="{8FD6EA58-6CB2-4DFA-97D3-F366F64BDC51}" srcOrd="0" destOrd="0" presId="urn:microsoft.com/office/officeart/2005/8/layout/vList2"/>
    <dgm:cxn modelId="{B2A25278-8F8B-4A6C-89A1-509B29D2C2E5}" type="presParOf" srcId="{7A892582-CF59-47C4-9EB2-455F18434EC1}" destId="{401CBB36-005B-427E-A81B-D34847D15148}" srcOrd="1" destOrd="0" presId="urn:microsoft.com/office/officeart/2005/8/layout/vList2"/>
    <dgm:cxn modelId="{A58AF47D-EDD8-4095-983B-C1A215967FEC}" type="presParOf" srcId="{7A892582-CF59-47C4-9EB2-455F18434EC1}" destId="{1B6C611F-EA09-4468-B07C-15FEB8A739FF}" srcOrd="2" destOrd="0" presId="urn:microsoft.com/office/officeart/2005/8/layout/vList2"/>
    <dgm:cxn modelId="{B1FE5E51-C6A0-4B72-92C0-243E962AC7AA}" type="presParOf" srcId="{7A892582-CF59-47C4-9EB2-455F18434EC1}" destId="{BC14508F-ECDB-44DD-92D1-E69333556DD4}" srcOrd="3" destOrd="0" presId="urn:microsoft.com/office/officeart/2005/8/layout/vList2"/>
    <dgm:cxn modelId="{93FB07B9-31CD-4C08-9A4C-E325BFCE2CC2}" type="presParOf" srcId="{7A892582-CF59-47C4-9EB2-455F18434EC1}" destId="{0ECD11B4-91B2-46FF-9278-96D187AD946A}" srcOrd="4" destOrd="0" presId="urn:microsoft.com/office/officeart/2005/8/layout/vList2"/>
    <dgm:cxn modelId="{DE20E338-E60B-4A5C-B580-C78AD9E073EC}" type="presParOf" srcId="{7A892582-CF59-47C4-9EB2-455F18434EC1}" destId="{36A87A64-420B-4B20-B3EC-2E3D6E9C6031}" srcOrd="5" destOrd="0" presId="urn:microsoft.com/office/officeart/2005/8/layout/vList2"/>
    <dgm:cxn modelId="{573FB95F-6ACC-41C4-9B76-150878407AF5}" type="presParOf" srcId="{7A892582-CF59-47C4-9EB2-455F18434EC1}" destId="{A2791B44-453B-4692-9473-BBA272BDA927}" srcOrd="6" destOrd="0" presId="urn:microsoft.com/office/officeart/2005/8/layout/vList2"/>
    <dgm:cxn modelId="{8203A30B-CCE8-4F51-8B8F-74002BAB4E6E}" type="presParOf" srcId="{7A892582-CF59-47C4-9EB2-455F18434EC1}" destId="{E3C4DCDC-6BBB-446E-A760-7962B90218ED}" srcOrd="7" destOrd="0" presId="urn:microsoft.com/office/officeart/2005/8/layout/vList2"/>
    <dgm:cxn modelId="{B59268EB-F6DF-4A9D-83DE-ED760961E589}" type="presParOf" srcId="{7A892582-CF59-47C4-9EB2-455F18434EC1}" destId="{74ABCB06-3A4C-4858-B930-4CEA388AC029}" srcOrd="8" destOrd="0" presId="urn:microsoft.com/office/officeart/2005/8/layout/vList2"/>
    <dgm:cxn modelId="{E2B67D66-B891-4082-99AC-7A6961C9D5B9}" type="presParOf" srcId="{7A892582-CF59-47C4-9EB2-455F18434EC1}" destId="{4710A903-1095-4F9D-A546-FDD608A8F344}" srcOrd="9" destOrd="0" presId="urn:microsoft.com/office/officeart/2005/8/layout/vList2"/>
    <dgm:cxn modelId="{94520555-0B69-453E-88BA-2CF6A038DB59}" type="presParOf" srcId="{7A892582-CF59-47C4-9EB2-455F18434EC1}" destId="{25FDCCCF-267A-4047-9FA9-EADB20E8BAA9}" srcOrd="10" destOrd="0" presId="urn:microsoft.com/office/officeart/2005/8/layout/vList2"/>
    <dgm:cxn modelId="{9B896510-C080-4718-B7E2-3A4941FFEF4A}" type="presParOf" srcId="{7A892582-CF59-47C4-9EB2-455F18434EC1}" destId="{87AE59B8-D872-437C-AC36-82B5C6B609C5}" srcOrd="11" destOrd="0" presId="urn:microsoft.com/office/officeart/2005/8/layout/vList2"/>
    <dgm:cxn modelId="{00B81170-6D15-4A02-88DD-5DDA4BEE648A}" type="presParOf" srcId="{7A892582-CF59-47C4-9EB2-455F18434EC1}" destId="{4268CE71-E32E-4FE9-859B-81FC7483A7B1}" srcOrd="12" destOrd="0" presId="urn:microsoft.com/office/officeart/2005/8/layout/vList2"/>
    <dgm:cxn modelId="{C5D241C6-F0D7-4683-9433-D90AFDADF2A2}" type="presParOf" srcId="{7A892582-CF59-47C4-9EB2-455F18434EC1}" destId="{17088FDD-E040-401C-9234-E00CDCAD63ED}" srcOrd="13" destOrd="0" presId="urn:microsoft.com/office/officeart/2005/8/layout/vList2"/>
    <dgm:cxn modelId="{E4FF7979-286E-4B17-ACB8-A52C00F14E29}" type="presParOf" srcId="{7A892582-CF59-47C4-9EB2-455F18434EC1}" destId="{E393F219-E43C-4BAB-B624-BAADF9A734FE}" srcOrd="14" destOrd="0" presId="urn:microsoft.com/office/officeart/2005/8/layout/vList2"/>
    <dgm:cxn modelId="{8BE97F5D-25E1-47E7-9AA6-07416FAEB6DA}" type="presParOf" srcId="{7A892582-CF59-47C4-9EB2-455F18434EC1}" destId="{0451CEEA-F01B-44B0-A56C-AB1FF3EFDF43}" srcOrd="15" destOrd="0" presId="urn:microsoft.com/office/officeart/2005/8/layout/vList2"/>
    <dgm:cxn modelId="{816054EE-F920-4CD1-B2E0-057930C05C56}" type="presParOf" srcId="{7A892582-CF59-47C4-9EB2-455F18434EC1}" destId="{0E80FD55-E6C9-429C-8671-712EE862E2E5}" srcOrd="16" destOrd="0" presId="urn:microsoft.com/office/officeart/2005/8/layout/vList2"/>
    <dgm:cxn modelId="{FD81EBF6-43AD-42F4-AA51-7845E07AA0BA}" type="presParOf" srcId="{7A892582-CF59-47C4-9EB2-455F18434EC1}" destId="{D9B777DD-E3A5-4F39-8888-0AB0B1CC6C19}" srcOrd="17" destOrd="0" presId="urn:microsoft.com/office/officeart/2005/8/layout/vList2"/>
    <dgm:cxn modelId="{01B7EF1D-D2FE-4803-897A-E3925A4AAF60}" type="presParOf" srcId="{7A892582-CF59-47C4-9EB2-455F18434EC1}" destId="{1B9EF042-6A03-45A8-9D67-0EE1ECE6D656}" srcOrd="18" destOrd="0" presId="urn:microsoft.com/office/officeart/2005/8/layout/vList2"/>
    <dgm:cxn modelId="{A924107D-0319-4579-8A28-637BABA2C36F}" type="presParOf" srcId="{7A892582-CF59-47C4-9EB2-455F18434EC1}" destId="{D2F82AA3-BA4C-488D-B7CC-94C8F49899B0}" srcOrd="19" destOrd="0" presId="urn:microsoft.com/office/officeart/2005/8/layout/vList2"/>
    <dgm:cxn modelId="{3380265B-7B38-47AA-96EE-E22C844DF9D2}" type="presParOf" srcId="{7A892582-CF59-47C4-9EB2-455F18434EC1}" destId="{C0FBD3C3-274E-4DB3-8184-3AAE66B9FF81}" srcOrd="2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F2C023-FCE5-4222-8207-73799D0632A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3F1BC66-A33B-4532-8E62-28E80F04647C}">
      <dgm:prSet/>
      <dgm:spPr/>
      <dgm:t>
        <a:bodyPr/>
        <a:lstStyle/>
        <a:p>
          <a:r>
            <a:rPr lang="fr-FR" b="1" i="0"/>
            <a:t>Passer (Place)</a:t>
          </a:r>
          <a:r>
            <a:rPr lang="fr-FR" b="0" i="0"/>
            <a:t> : Entre Utilisateur et Commande. Indique qu'un utilisateur passe une commande.</a:t>
          </a:r>
          <a:endParaRPr lang="en-US"/>
        </a:p>
      </dgm:t>
    </dgm:pt>
    <dgm:pt modelId="{E46B6A67-EB27-4763-B33C-99872841DCFD}" type="parTrans" cxnId="{42F6F48C-CF05-4186-985C-5487E686AC22}">
      <dgm:prSet/>
      <dgm:spPr/>
      <dgm:t>
        <a:bodyPr/>
        <a:lstStyle/>
        <a:p>
          <a:endParaRPr lang="en-US"/>
        </a:p>
      </dgm:t>
    </dgm:pt>
    <dgm:pt modelId="{93369D27-A888-4E59-B7E9-75AE6BF4D782}" type="sibTrans" cxnId="{42F6F48C-CF05-4186-985C-5487E686AC22}">
      <dgm:prSet/>
      <dgm:spPr/>
      <dgm:t>
        <a:bodyPr/>
        <a:lstStyle/>
        <a:p>
          <a:endParaRPr lang="en-US"/>
        </a:p>
      </dgm:t>
    </dgm:pt>
    <dgm:pt modelId="{ACCBC869-2D8E-4270-ADC1-07A2401FBF65}">
      <dgm:prSet/>
      <dgm:spPr/>
      <dgm:t>
        <a:bodyPr/>
        <a:lstStyle/>
        <a:p>
          <a:r>
            <a:rPr lang="fr-FR" b="1" i="0"/>
            <a:t>Contenir (Contain)</a:t>
          </a:r>
          <a:r>
            <a:rPr lang="fr-FR" b="0" i="0"/>
            <a:t> : Entre Commande et Produit. Indique qu'une commande contient un ou plusieurs produits.</a:t>
          </a:r>
          <a:endParaRPr lang="en-US"/>
        </a:p>
      </dgm:t>
    </dgm:pt>
    <dgm:pt modelId="{40940157-DD64-4CE8-AE97-266B4BFA94F9}" type="parTrans" cxnId="{F6A323F3-F71B-456C-8A45-BC29A5C7AF19}">
      <dgm:prSet/>
      <dgm:spPr/>
      <dgm:t>
        <a:bodyPr/>
        <a:lstStyle/>
        <a:p>
          <a:endParaRPr lang="en-US"/>
        </a:p>
      </dgm:t>
    </dgm:pt>
    <dgm:pt modelId="{AA9481C9-186C-43F2-A0BE-396E54EC59D5}" type="sibTrans" cxnId="{F6A323F3-F71B-456C-8A45-BC29A5C7AF19}">
      <dgm:prSet/>
      <dgm:spPr/>
      <dgm:t>
        <a:bodyPr/>
        <a:lstStyle/>
        <a:p>
          <a:endParaRPr lang="en-US"/>
        </a:p>
      </dgm:t>
    </dgm:pt>
    <dgm:pt modelId="{40CD9B60-97D3-4FBA-8035-91D03A24B46D}" type="pres">
      <dgm:prSet presAssocID="{06F2C023-FCE5-4222-8207-73799D0632A1}" presName="root" presStyleCnt="0">
        <dgm:presLayoutVars>
          <dgm:dir/>
          <dgm:resizeHandles val="exact"/>
        </dgm:presLayoutVars>
      </dgm:prSet>
      <dgm:spPr/>
    </dgm:pt>
    <dgm:pt modelId="{84A43766-2255-4B39-8D8F-04D5DF7193BF}" type="pres">
      <dgm:prSet presAssocID="{B3F1BC66-A33B-4532-8E62-28E80F04647C}" presName="compNode" presStyleCnt="0"/>
      <dgm:spPr/>
    </dgm:pt>
    <dgm:pt modelId="{19C98BC4-EA2E-4909-971D-26C85F0531AE}" type="pres">
      <dgm:prSet presAssocID="{B3F1BC66-A33B-4532-8E62-28E80F04647C}" presName="bgRect" presStyleLbl="bgShp" presStyleIdx="0" presStyleCnt="2"/>
      <dgm:spPr/>
    </dgm:pt>
    <dgm:pt modelId="{BF9C1B48-CB66-48F7-B25C-B0623E89B1CF}" type="pres">
      <dgm:prSet presAssocID="{B3F1BC66-A33B-4532-8E62-28E80F04647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agramme de flux"/>
        </a:ext>
      </dgm:extLst>
    </dgm:pt>
    <dgm:pt modelId="{0EF3B1A0-30D2-4D27-81E8-A47CB844D68F}" type="pres">
      <dgm:prSet presAssocID="{B3F1BC66-A33B-4532-8E62-28E80F04647C}" presName="spaceRect" presStyleCnt="0"/>
      <dgm:spPr/>
    </dgm:pt>
    <dgm:pt modelId="{34ABBA0A-5453-4603-9ED7-A900177DB9C6}" type="pres">
      <dgm:prSet presAssocID="{B3F1BC66-A33B-4532-8E62-28E80F04647C}" presName="parTx" presStyleLbl="revTx" presStyleIdx="0" presStyleCnt="2">
        <dgm:presLayoutVars>
          <dgm:chMax val="0"/>
          <dgm:chPref val="0"/>
        </dgm:presLayoutVars>
      </dgm:prSet>
      <dgm:spPr/>
    </dgm:pt>
    <dgm:pt modelId="{15C1D186-77F4-4483-B9C1-9DA4F15B76FA}" type="pres">
      <dgm:prSet presAssocID="{93369D27-A888-4E59-B7E9-75AE6BF4D782}" presName="sibTrans" presStyleCnt="0"/>
      <dgm:spPr/>
    </dgm:pt>
    <dgm:pt modelId="{084E4F6E-3E4B-49C1-8100-145565E1402F}" type="pres">
      <dgm:prSet presAssocID="{ACCBC869-2D8E-4270-ADC1-07A2401FBF65}" presName="compNode" presStyleCnt="0"/>
      <dgm:spPr/>
    </dgm:pt>
    <dgm:pt modelId="{64C70A0C-B971-44C1-8FB6-63199A19882B}" type="pres">
      <dgm:prSet presAssocID="{ACCBC869-2D8E-4270-ADC1-07A2401FBF65}" presName="bgRect" presStyleLbl="bgShp" presStyleIdx="1" presStyleCnt="2"/>
      <dgm:spPr/>
    </dgm:pt>
    <dgm:pt modelId="{B0F93D51-9622-4EE6-BE8B-AD0CED75AE67}" type="pres">
      <dgm:prSet presAssocID="{ACCBC869-2D8E-4270-ADC1-07A2401FBF6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sion chart"/>
        </a:ext>
      </dgm:extLst>
    </dgm:pt>
    <dgm:pt modelId="{6494F01A-E954-42BE-AED4-3A4DF52D04CC}" type="pres">
      <dgm:prSet presAssocID="{ACCBC869-2D8E-4270-ADC1-07A2401FBF65}" presName="spaceRect" presStyleCnt="0"/>
      <dgm:spPr/>
    </dgm:pt>
    <dgm:pt modelId="{0BBB638D-FB5F-4620-84E3-1F9C9C25DE4F}" type="pres">
      <dgm:prSet presAssocID="{ACCBC869-2D8E-4270-ADC1-07A2401FBF65}" presName="parTx" presStyleLbl="revTx" presStyleIdx="1" presStyleCnt="2">
        <dgm:presLayoutVars>
          <dgm:chMax val="0"/>
          <dgm:chPref val="0"/>
        </dgm:presLayoutVars>
      </dgm:prSet>
      <dgm:spPr/>
    </dgm:pt>
  </dgm:ptLst>
  <dgm:cxnLst>
    <dgm:cxn modelId="{534E8704-AFEE-4AEE-A677-F9C583F62BCF}" type="presOf" srcId="{06F2C023-FCE5-4222-8207-73799D0632A1}" destId="{40CD9B60-97D3-4FBA-8035-91D03A24B46D}" srcOrd="0" destOrd="0" presId="urn:microsoft.com/office/officeart/2018/2/layout/IconVerticalSolidList"/>
    <dgm:cxn modelId="{1B457F74-773B-4F09-BE00-9410F73BE225}" type="presOf" srcId="{B3F1BC66-A33B-4532-8E62-28E80F04647C}" destId="{34ABBA0A-5453-4603-9ED7-A900177DB9C6}" srcOrd="0" destOrd="0" presId="urn:microsoft.com/office/officeart/2018/2/layout/IconVerticalSolidList"/>
    <dgm:cxn modelId="{42F6F48C-CF05-4186-985C-5487E686AC22}" srcId="{06F2C023-FCE5-4222-8207-73799D0632A1}" destId="{B3F1BC66-A33B-4532-8E62-28E80F04647C}" srcOrd="0" destOrd="0" parTransId="{E46B6A67-EB27-4763-B33C-99872841DCFD}" sibTransId="{93369D27-A888-4E59-B7E9-75AE6BF4D782}"/>
    <dgm:cxn modelId="{91342CAD-49B4-4E63-BCB1-1821B6E5C1E0}" type="presOf" srcId="{ACCBC869-2D8E-4270-ADC1-07A2401FBF65}" destId="{0BBB638D-FB5F-4620-84E3-1F9C9C25DE4F}" srcOrd="0" destOrd="0" presId="urn:microsoft.com/office/officeart/2018/2/layout/IconVerticalSolidList"/>
    <dgm:cxn modelId="{F6A323F3-F71B-456C-8A45-BC29A5C7AF19}" srcId="{06F2C023-FCE5-4222-8207-73799D0632A1}" destId="{ACCBC869-2D8E-4270-ADC1-07A2401FBF65}" srcOrd="1" destOrd="0" parTransId="{40940157-DD64-4CE8-AE97-266B4BFA94F9}" sibTransId="{AA9481C9-186C-43F2-A0BE-396E54EC59D5}"/>
    <dgm:cxn modelId="{93DA90FC-3AE1-4F9E-AB4A-DD08AC34A9BD}" type="presParOf" srcId="{40CD9B60-97D3-4FBA-8035-91D03A24B46D}" destId="{84A43766-2255-4B39-8D8F-04D5DF7193BF}" srcOrd="0" destOrd="0" presId="urn:microsoft.com/office/officeart/2018/2/layout/IconVerticalSolidList"/>
    <dgm:cxn modelId="{F0967E76-41D1-48B0-8F00-AB85C24D2A1E}" type="presParOf" srcId="{84A43766-2255-4B39-8D8F-04D5DF7193BF}" destId="{19C98BC4-EA2E-4909-971D-26C85F0531AE}" srcOrd="0" destOrd="0" presId="urn:microsoft.com/office/officeart/2018/2/layout/IconVerticalSolidList"/>
    <dgm:cxn modelId="{420EF8F2-1AC6-4B6D-88FF-4ACC031D7F7E}" type="presParOf" srcId="{84A43766-2255-4B39-8D8F-04D5DF7193BF}" destId="{BF9C1B48-CB66-48F7-B25C-B0623E89B1CF}" srcOrd="1" destOrd="0" presId="urn:microsoft.com/office/officeart/2018/2/layout/IconVerticalSolidList"/>
    <dgm:cxn modelId="{686924AF-4220-4425-9BFD-C162F8584804}" type="presParOf" srcId="{84A43766-2255-4B39-8D8F-04D5DF7193BF}" destId="{0EF3B1A0-30D2-4D27-81E8-A47CB844D68F}" srcOrd="2" destOrd="0" presId="urn:microsoft.com/office/officeart/2018/2/layout/IconVerticalSolidList"/>
    <dgm:cxn modelId="{855C5534-CF49-40FA-A0C8-0F0762BEC931}" type="presParOf" srcId="{84A43766-2255-4B39-8D8F-04D5DF7193BF}" destId="{34ABBA0A-5453-4603-9ED7-A900177DB9C6}" srcOrd="3" destOrd="0" presId="urn:microsoft.com/office/officeart/2018/2/layout/IconVerticalSolidList"/>
    <dgm:cxn modelId="{D7A4705E-45E7-4EC7-A339-45AE4ECA703F}" type="presParOf" srcId="{40CD9B60-97D3-4FBA-8035-91D03A24B46D}" destId="{15C1D186-77F4-4483-B9C1-9DA4F15B76FA}" srcOrd="1" destOrd="0" presId="urn:microsoft.com/office/officeart/2018/2/layout/IconVerticalSolidList"/>
    <dgm:cxn modelId="{CC43354B-A60F-4F9E-81B5-D3EFDF7DABBE}" type="presParOf" srcId="{40CD9B60-97D3-4FBA-8035-91D03A24B46D}" destId="{084E4F6E-3E4B-49C1-8100-145565E1402F}" srcOrd="2" destOrd="0" presId="urn:microsoft.com/office/officeart/2018/2/layout/IconVerticalSolidList"/>
    <dgm:cxn modelId="{92B80014-D553-45ED-BDAC-28DAEFF7877B}" type="presParOf" srcId="{084E4F6E-3E4B-49C1-8100-145565E1402F}" destId="{64C70A0C-B971-44C1-8FB6-63199A19882B}" srcOrd="0" destOrd="0" presId="urn:microsoft.com/office/officeart/2018/2/layout/IconVerticalSolidList"/>
    <dgm:cxn modelId="{8CA71BCA-5619-4D58-951F-A84614F21150}" type="presParOf" srcId="{084E4F6E-3E4B-49C1-8100-145565E1402F}" destId="{B0F93D51-9622-4EE6-BE8B-AD0CED75AE67}" srcOrd="1" destOrd="0" presId="urn:microsoft.com/office/officeart/2018/2/layout/IconVerticalSolidList"/>
    <dgm:cxn modelId="{481A72E2-2F24-462D-BAE9-B287A3F60F83}" type="presParOf" srcId="{084E4F6E-3E4B-49C1-8100-145565E1402F}" destId="{6494F01A-E954-42BE-AED4-3A4DF52D04CC}" srcOrd="2" destOrd="0" presId="urn:microsoft.com/office/officeart/2018/2/layout/IconVerticalSolidList"/>
    <dgm:cxn modelId="{E6A9DE66-2DDC-408C-9EA9-5065E3AD7A9F}" type="presParOf" srcId="{084E4F6E-3E4B-49C1-8100-145565E1402F}" destId="{0BBB638D-FB5F-4620-84E3-1F9C9C25DE4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49A0FB-D5D7-4762-ACE3-4E5D2EFB512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7AC65A6-98F8-4CA5-8FF8-F6962EC4C960}">
      <dgm:prSet/>
      <dgm:spPr/>
      <dgm:t>
        <a:bodyPr/>
        <a:lstStyle/>
        <a:p>
          <a:r>
            <a:rPr lang="fr-FR" b="0" i="0"/>
            <a:t>L'identification du contrôle qualité (QA) durant le processus de développement logiciel est essentielle pour assurer la qualité et la fiabilité du produit final. Voici un aperçu des principaux cycles de vie du développement logiciel et comment les activités de test peuvent y être intégrées :</a:t>
          </a:r>
          <a:endParaRPr lang="en-US"/>
        </a:p>
      </dgm:t>
    </dgm:pt>
    <dgm:pt modelId="{2A694144-37A1-45C4-8B20-E34461408AED}" type="parTrans" cxnId="{85F58FB6-31E4-4F29-90EA-7B21EB43237A}">
      <dgm:prSet/>
      <dgm:spPr/>
      <dgm:t>
        <a:bodyPr/>
        <a:lstStyle/>
        <a:p>
          <a:endParaRPr lang="en-US"/>
        </a:p>
      </dgm:t>
    </dgm:pt>
    <dgm:pt modelId="{F79ED879-31D3-4E5B-8F24-4E7F4F3DF815}" type="sibTrans" cxnId="{85F58FB6-31E4-4F29-90EA-7B21EB43237A}">
      <dgm:prSet/>
      <dgm:spPr/>
      <dgm:t>
        <a:bodyPr/>
        <a:lstStyle/>
        <a:p>
          <a:endParaRPr lang="en-US"/>
        </a:p>
      </dgm:t>
    </dgm:pt>
    <dgm:pt modelId="{5BE1B6FF-67E0-481D-84F2-5C0709C3BC6D}">
      <dgm:prSet/>
      <dgm:spPr/>
      <dgm:t>
        <a:bodyPr/>
        <a:lstStyle/>
        <a:p>
          <a:r>
            <a:rPr lang="fr-FR"/>
            <a:t>Test Unitaire.</a:t>
          </a:r>
          <a:endParaRPr lang="en-US"/>
        </a:p>
      </dgm:t>
    </dgm:pt>
    <dgm:pt modelId="{BB49B0A2-256F-4582-96EA-4EC94A490D51}" type="parTrans" cxnId="{98AD5CFE-52AD-49FD-9AC9-E5B0AD98B2BC}">
      <dgm:prSet/>
      <dgm:spPr/>
      <dgm:t>
        <a:bodyPr/>
        <a:lstStyle/>
        <a:p>
          <a:endParaRPr lang="en-US"/>
        </a:p>
      </dgm:t>
    </dgm:pt>
    <dgm:pt modelId="{DB3A7A75-0835-4ADB-A2E3-78FBC5F1EFB0}" type="sibTrans" cxnId="{98AD5CFE-52AD-49FD-9AC9-E5B0AD98B2BC}">
      <dgm:prSet/>
      <dgm:spPr/>
      <dgm:t>
        <a:bodyPr/>
        <a:lstStyle/>
        <a:p>
          <a:endParaRPr lang="en-US"/>
        </a:p>
      </dgm:t>
    </dgm:pt>
    <dgm:pt modelId="{7DE9E760-2867-4D96-8361-AEE62D28E18D}">
      <dgm:prSet/>
      <dgm:spPr/>
      <dgm:t>
        <a:bodyPr/>
        <a:lstStyle/>
        <a:p>
          <a:r>
            <a:rPr lang="fr-FR"/>
            <a:t>Test Fonctionnel.</a:t>
          </a:r>
          <a:endParaRPr lang="en-US"/>
        </a:p>
      </dgm:t>
    </dgm:pt>
    <dgm:pt modelId="{0E90CA45-6990-478C-A684-2819A3E9197D}" type="parTrans" cxnId="{F92D1362-FF1C-44CC-B73F-00C5D64A954C}">
      <dgm:prSet/>
      <dgm:spPr/>
      <dgm:t>
        <a:bodyPr/>
        <a:lstStyle/>
        <a:p>
          <a:endParaRPr lang="en-US"/>
        </a:p>
      </dgm:t>
    </dgm:pt>
    <dgm:pt modelId="{99228F74-7B44-4D0C-97CF-BB9EFD51AA81}" type="sibTrans" cxnId="{F92D1362-FF1C-44CC-B73F-00C5D64A954C}">
      <dgm:prSet/>
      <dgm:spPr/>
      <dgm:t>
        <a:bodyPr/>
        <a:lstStyle/>
        <a:p>
          <a:endParaRPr lang="en-US"/>
        </a:p>
      </dgm:t>
    </dgm:pt>
    <dgm:pt modelId="{8C1925CC-F815-4A8A-AAB4-ACAEC59D5EE3}" type="pres">
      <dgm:prSet presAssocID="{B249A0FB-D5D7-4762-ACE3-4E5D2EFB512F}" presName="root" presStyleCnt="0">
        <dgm:presLayoutVars>
          <dgm:dir/>
          <dgm:resizeHandles val="exact"/>
        </dgm:presLayoutVars>
      </dgm:prSet>
      <dgm:spPr/>
    </dgm:pt>
    <dgm:pt modelId="{3C4A711B-09A7-41D4-9670-0778E1321FAF}" type="pres">
      <dgm:prSet presAssocID="{47AC65A6-98F8-4CA5-8FF8-F6962EC4C960}" presName="compNode" presStyleCnt="0"/>
      <dgm:spPr/>
    </dgm:pt>
    <dgm:pt modelId="{6B649765-CADE-4BA2-8248-4C184FFA6962}" type="pres">
      <dgm:prSet presAssocID="{47AC65A6-98F8-4CA5-8FF8-F6962EC4C960}" presName="bgRect" presStyleLbl="bgShp" presStyleIdx="0" presStyleCnt="3"/>
      <dgm:spPr/>
    </dgm:pt>
    <dgm:pt modelId="{F5AE85CE-E285-43B0-9C16-D1F9EA223D9C}" type="pres">
      <dgm:prSet presAssocID="{47AC65A6-98F8-4CA5-8FF8-F6962EC4C96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grenages"/>
        </a:ext>
      </dgm:extLst>
    </dgm:pt>
    <dgm:pt modelId="{18FCB568-85CB-40E4-8C09-065DAE0CD61A}" type="pres">
      <dgm:prSet presAssocID="{47AC65A6-98F8-4CA5-8FF8-F6962EC4C960}" presName="spaceRect" presStyleCnt="0"/>
      <dgm:spPr/>
    </dgm:pt>
    <dgm:pt modelId="{C3A69893-CDD2-4381-8D31-56BEB0725D13}" type="pres">
      <dgm:prSet presAssocID="{47AC65A6-98F8-4CA5-8FF8-F6962EC4C960}" presName="parTx" presStyleLbl="revTx" presStyleIdx="0" presStyleCnt="3">
        <dgm:presLayoutVars>
          <dgm:chMax val="0"/>
          <dgm:chPref val="0"/>
        </dgm:presLayoutVars>
      </dgm:prSet>
      <dgm:spPr/>
    </dgm:pt>
    <dgm:pt modelId="{931AB16E-36A5-4A56-A4A9-FD275842BA09}" type="pres">
      <dgm:prSet presAssocID="{F79ED879-31D3-4E5B-8F24-4E7F4F3DF815}" presName="sibTrans" presStyleCnt="0"/>
      <dgm:spPr/>
    </dgm:pt>
    <dgm:pt modelId="{17908403-CD0C-4EA1-8F91-C537C3E16787}" type="pres">
      <dgm:prSet presAssocID="{5BE1B6FF-67E0-481D-84F2-5C0709C3BC6D}" presName="compNode" presStyleCnt="0"/>
      <dgm:spPr/>
    </dgm:pt>
    <dgm:pt modelId="{9D284FA1-1EA5-41C4-BA8E-78F9E2B3284C}" type="pres">
      <dgm:prSet presAssocID="{5BE1B6FF-67E0-481D-84F2-5C0709C3BC6D}" presName="bgRect" presStyleLbl="bgShp" presStyleIdx="1" presStyleCnt="3"/>
      <dgm:spPr/>
    </dgm:pt>
    <dgm:pt modelId="{A745AD36-0344-4A5C-A647-4ECF6511ECBD}" type="pres">
      <dgm:prSet presAssocID="{5BE1B6FF-67E0-481D-84F2-5C0709C3BC6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che"/>
        </a:ext>
      </dgm:extLst>
    </dgm:pt>
    <dgm:pt modelId="{BB68504F-073D-4D12-B5E8-4D39E0FB9C7D}" type="pres">
      <dgm:prSet presAssocID="{5BE1B6FF-67E0-481D-84F2-5C0709C3BC6D}" presName="spaceRect" presStyleCnt="0"/>
      <dgm:spPr/>
    </dgm:pt>
    <dgm:pt modelId="{89E251EA-F6D9-4BC7-A542-3199FA5381AD}" type="pres">
      <dgm:prSet presAssocID="{5BE1B6FF-67E0-481D-84F2-5C0709C3BC6D}" presName="parTx" presStyleLbl="revTx" presStyleIdx="1" presStyleCnt="3">
        <dgm:presLayoutVars>
          <dgm:chMax val="0"/>
          <dgm:chPref val="0"/>
        </dgm:presLayoutVars>
      </dgm:prSet>
      <dgm:spPr/>
    </dgm:pt>
    <dgm:pt modelId="{67B8FECD-6ADE-4CFC-BF4E-D6BC5EDE7C6F}" type="pres">
      <dgm:prSet presAssocID="{DB3A7A75-0835-4ADB-A2E3-78FBC5F1EFB0}" presName="sibTrans" presStyleCnt="0"/>
      <dgm:spPr/>
    </dgm:pt>
    <dgm:pt modelId="{A914EA78-0CF4-4A22-A7FA-AA0FCA9C9CA1}" type="pres">
      <dgm:prSet presAssocID="{7DE9E760-2867-4D96-8361-AEE62D28E18D}" presName="compNode" presStyleCnt="0"/>
      <dgm:spPr/>
    </dgm:pt>
    <dgm:pt modelId="{D4832DDF-7C4C-4ECD-BF03-479A8A098B92}" type="pres">
      <dgm:prSet presAssocID="{7DE9E760-2867-4D96-8361-AEE62D28E18D}" presName="bgRect" presStyleLbl="bgShp" presStyleIdx="2" presStyleCnt="3"/>
      <dgm:spPr/>
    </dgm:pt>
    <dgm:pt modelId="{44F43643-29E3-4C1C-A08C-E63A9CC75CA0}" type="pres">
      <dgm:prSet presAssocID="{7DE9E760-2867-4D96-8361-AEE62D28E18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1DCEF16F-C597-4BDE-97AC-5F3244546D11}" type="pres">
      <dgm:prSet presAssocID="{7DE9E760-2867-4D96-8361-AEE62D28E18D}" presName="spaceRect" presStyleCnt="0"/>
      <dgm:spPr/>
    </dgm:pt>
    <dgm:pt modelId="{7A563BC3-D3C5-4EED-9F05-9B5A97A40567}" type="pres">
      <dgm:prSet presAssocID="{7DE9E760-2867-4D96-8361-AEE62D28E18D}" presName="parTx" presStyleLbl="revTx" presStyleIdx="2" presStyleCnt="3">
        <dgm:presLayoutVars>
          <dgm:chMax val="0"/>
          <dgm:chPref val="0"/>
        </dgm:presLayoutVars>
      </dgm:prSet>
      <dgm:spPr/>
    </dgm:pt>
  </dgm:ptLst>
  <dgm:cxnLst>
    <dgm:cxn modelId="{E7AEAB09-67A6-400E-8561-E68AE10BFFCE}" type="presOf" srcId="{B249A0FB-D5D7-4762-ACE3-4E5D2EFB512F}" destId="{8C1925CC-F815-4A8A-AAB4-ACAEC59D5EE3}" srcOrd="0" destOrd="0" presId="urn:microsoft.com/office/officeart/2018/2/layout/IconVerticalSolidList"/>
    <dgm:cxn modelId="{F92D1362-FF1C-44CC-B73F-00C5D64A954C}" srcId="{B249A0FB-D5D7-4762-ACE3-4E5D2EFB512F}" destId="{7DE9E760-2867-4D96-8361-AEE62D28E18D}" srcOrd="2" destOrd="0" parTransId="{0E90CA45-6990-478C-A684-2819A3E9197D}" sibTransId="{99228F74-7B44-4D0C-97CF-BB9EFD51AA81}"/>
    <dgm:cxn modelId="{0027E687-40C1-4DFC-9B61-A0251C287EE0}" type="presOf" srcId="{5BE1B6FF-67E0-481D-84F2-5C0709C3BC6D}" destId="{89E251EA-F6D9-4BC7-A542-3199FA5381AD}" srcOrd="0" destOrd="0" presId="urn:microsoft.com/office/officeart/2018/2/layout/IconVerticalSolidList"/>
    <dgm:cxn modelId="{B5DD17B6-155C-4A07-A1E6-EFC62582CD58}" type="presOf" srcId="{47AC65A6-98F8-4CA5-8FF8-F6962EC4C960}" destId="{C3A69893-CDD2-4381-8D31-56BEB0725D13}" srcOrd="0" destOrd="0" presId="urn:microsoft.com/office/officeart/2018/2/layout/IconVerticalSolidList"/>
    <dgm:cxn modelId="{85F58FB6-31E4-4F29-90EA-7B21EB43237A}" srcId="{B249A0FB-D5D7-4762-ACE3-4E5D2EFB512F}" destId="{47AC65A6-98F8-4CA5-8FF8-F6962EC4C960}" srcOrd="0" destOrd="0" parTransId="{2A694144-37A1-45C4-8B20-E34461408AED}" sibTransId="{F79ED879-31D3-4E5B-8F24-4E7F4F3DF815}"/>
    <dgm:cxn modelId="{65BB18C7-8995-45DB-AFBE-76792E7A5BA7}" type="presOf" srcId="{7DE9E760-2867-4D96-8361-AEE62D28E18D}" destId="{7A563BC3-D3C5-4EED-9F05-9B5A97A40567}" srcOrd="0" destOrd="0" presId="urn:microsoft.com/office/officeart/2018/2/layout/IconVerticalSolidList"/>
    <dgm:cxn modelId="{98AD5CFE-52AD-49FD-9AC9-E5B0AD98B2BC}" srcId="{B249A0FB-D5D7-4762-ACE3-4E5D2EFB512F}" destId="{5BE1B6FF-67E0-481D-84F2-5C0709C3BC6D}" srcOrd="1" destOrd="0" parTransId="{BB49B0A2-256F-4582-96EA-4EC94A490D51}" sibTransId="{DB3A7A75-0835-4ADB-A2E3-78FBC5F1EFB0}"/>
    <dgm:cxn modelId="{073284E7-1D78-4494-A3A3-90A3DBC2C0C1}" type="presParOf" srcId="{8C1925CC-F815-4A8A-AAB4-ACAEC59D5EE3}" destId="{3C4A711B-09A7-41D4-9670-0778E1321FAF}" srcOrd="0" destOrd="0" presId="urn:microsoft.com/office/officeart/2018/2/layout/IconVerticalSolidList"/>
    <dgm:cxn modelId="{63BA1B25-7A9F-4137-ADF6-21CB2EF1B6DC}" type="presParOf" srcId="{3C4A711B-09A7-41D4-9670-0778E1321FAF}" destId="{6B649765-CADE-4BA2-8248-4C184FFA6962}" srcOrd="0" destOrd="0" presId="urn:microsoft.com/office/officeart/2018/2/layout/IconVerticalSolidList"/>
    <dgm:cxn modelId="{9CBDBFD6-6A65-47E7-8FE0-E7F7E1512718}" type="presParOf" srcId="{3C4A711B-09A7-41D4-9670-0778E1321FAF}" destId="{F5AE85CE-E285-43B0-9C16-D1F9EA223D9C}" srcOrd="1" destOrd="0" presId="urn:microsoft.com/office/officeart/2018/2/layout/IconVerticalSolidList"/>
    <dgm:cxn modelId="{64ACC162-D27A-4847-817A-FA7821756A80}" type="presParOf" srcId="{3C4A711B-09A7-41D4-9670-0778E1321FAF}" destId="{18FCB568-85CB-40E4-8C09-065DAE0CD61A}" srcOrd="2" destOrd="0" presId="urn:microsoft.com/office/officeart/2018/2/layout/IconVerticalSolidList"/>
    <dgm:cxn modelId="{1441AF5C-1125-4F5F-9C94-F0831D13EB3E}" type="presParOf" srcId="{3C4A711B-09A7-41D4-9670-0778E1321FAF}" destId="{C3A69893-CDD2-4381-8D31-56BEB0725D13}" srcOrd="3" destOrd="0" presId="urn:microsoft.com/office/officeart/2018/2/layout/IconVerticalSolidList"/>
    <dgm:cxn modelId="{BE451200-DFE0-480A-B4FC-698073FBA1C3}" type="presParOf" srcId="{8C1925CC-F815-4A8A-AAB4-ACAEC59D5EE3}" destId="{931AB16E-36A5-4A56-A4A9-FD275842BA09}" srcOrd="1" destOrd="0" presId="urn:microsoft.com/office/officeart/2018/2/layout/IconVerticalSolidList"/>
    <dgm:cxn modelId="{A8845432-988B-4B16-8677-71B93FD406DF}" type="presParOf" srcId="{8C1925CC-F815-4A8A-AAB4-ACAEC59D5EE3}" destId="{17908403-CD0C-4EA1-8F91-C537C3E16787}" srcOrd="2" destOrd="0" presId="urn:microsoft.com/office/officeart/2018/2/layout/IconVerticalSolidList"/>
    <dgm:cxn modelId="{A6AB112F-8B3F-4A73-B651-455E7D1D60CB}" type="presParOf" srcId="{17908403-CD0C-4EA1-8F91-C537C3E16787}" destId="{9D284FA1-1EA5-41C4-BA8E-78F9E2B3284C}" srcOrd="0" destOrd="0" presId="urn:microsoft.com/office/officeart/2018/2/layout/IconVerticalSolidList"/>
    <dgm:cxn modelId="{6B842FC4-9497-4A83-8D4C-D3018CCA5804}" type="presParOf" srcId="{17908403-CD0C-4EA1-8F91-C537C3E16787}" destId="{A745AD36-0344-4A5C-A647-4ECF6511ECBD}" srcOrd="1" destOrd="0" presId="urn:microsoft.com/office/officeart/2018/2/layout/IconVerticalSolidList"/>
    <dgm:cxn modelId="{D55A5546-64AC-44B7-9A45-AA2030B1318C}" type="presParOf" srcId="{17908403-CD0C-4EA1-8F91-C537C3E16787}" destId="{BB68504F-073D-4D12-B5E8-4D39E0FB9C7D}" srcOrd="2" destOrd="0" presId="urn:microsoft.com/office/officeart/2018/2/layout/IconVerticalSolidList"/>
    <dgm:cxn modelId="{FF537C59-334F-4F2A-8A25-627D485C9205}" type="presParOf" srcId="{17908403-CD0C-4EA1-8F91-C537C3E16787}" destId="{89E251EA-F6D9-4BC7-A542-3199FA5381AD}" srcOrd="3" destOrd="0" presId="urn:microsoft.com/office/officeart/2018/2/layout/IconVerticalSolidList"/>
    <dgm:cxn modelId="{555DEA90-01F6-4975-87F6-4AC6E21E87D3}" type="presParOf" srcId="{8C1925CC-F815-4A8A-AAB4-ACAEC59D5EE3}" destId="{67B8FECD-6ADE-4CFC-BF4E-D6BC5EDE7C6F}" srcOrd="3" destOrd="0" presId="urn:microsoft.com/office/officeart/2018/2/layout/IconVerticalSolidList"/>
    <dgm:cxn modelId="{3043E126-74C1-4F6F-A5B4-6BF9267AB7A9}" type="presParOf" srcId="{8C1925CC-F815-4A8A-AAB4-ACAEC59D5EE3}" destId="{A914EA78-0CF4-4A22-A7FA-AA0FCA9C9CA1}" srcOrd="4" destOrd="0" presId="urn:microsoft.com/office/officeart/2018/2/layout/IconVerticalSolidList"/>
    <dgm:cxn modelId="{C411CB60-ECA4-42B9-A022-3ADB7E202C0B}" type="presParOf" srcId="{A914EA78-0CF4-4A22-A7FA-AA0FCA9C9CA1}" destId="{D4832DDF-7C4C-4ECD-BF03-479A8A098B92}" srcOrd="0" destOrd="0" presId="urn:microsoft.com/office/officeart/2018/2/layout/IconVerticalSolidList"/>
    <dgm:cxn modelId="{706492F3-C589-4092-9877-D29FD4737359}" type="presParOf" srcId="{A914EA78-0CF4-4A22-A7FA-AA0FCA9C9CA1}" destId="{44F43643-29E3-4C1C-A08C-E63A9CC75CA0}" srcOrd="1" destOrd="0" presId="urn:microsoft.com/office/officeart/2018/2/layout/IconVerticalSolidList"/>
    <dgm:cxn modelId="{C8809D67-1EB6-426D-8359-C9068DECDB58}" type="presParOf" srcId="{A914EA78-0CF4-4A22-A7FA-AA0FCA9C9CA1}" destId="{1DCEF16F-C597-4BDE-97AC-5F3244546D11}" srcOrd="2" destOrd="0" presId="urn:microsoft.com/office/officeart/2018/2/layout/IconVerticalSolidList"/>
    <dgm:cxn modelId="{5D1E573B-E29B-4EE9-85BF-41027DF15D5C}" type="presParOf" srcId="{A914EA78-0CF4-4A22-A7FA-AA0FCA9C9CA1}" destId="{7A563BC3-D3C5-4EED-9F05-9B5A97A4056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6EA58-6CB2-4DFA-97D3-F366F64BDC51}">
      <dsp:nvSpPr>
        <dsp:cNvPr id="0" name=""/>
        <dsp:cNvSpPr/>
      </dsp:nvSpPr>
      <dsp:spPr>
        <a:xfrm>
          <a:off x="0" y="98093"/>
          <a:ext cx="5741533" cy="40774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t>Installer django:</a:t>
          </a:r>
          <a:endParaRPr lang="en-US" sz="1700" kern="1200"/>
        </a:p>
      </dsp:txBody>
      <dsp:txXfrm>
        <a:off x="19904" y="117997"/>
        <a:ext cx="5701725" cy="367937"/>
      </dsp:txXfrm>
    </dsp:sp>
    <dsp:sp modelId="{1B6C611F-EA09-4468-B07C-15FEB8A739FF}">
      <dsp:nvSpPr>
        <dsp:cNvPr id="0" name=""/>
        <dsp:cNvSpPr/>
      </dsp:nvSpPr>
      <dsp:spPr>
        <a:xfrm>
          <a:off x="0" y="554798"/>
          <a:ext cx="5741533" cy="407745"/>
        </a:xfrm>
        <a:prstGeom prst="roundRect">
          <a:avLst/>
        </a:prstGeom>
        <a:solidFill>
          <a:schemeClr val="accent2">
            <a:hueOff val="-311015"/>
            <a:satOff val="-1645"/>
            <a:lumOff val="-62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t>Pip install Django</a:t>
          </a:r>
          <a:endParaRPr lang="en-US" sz="1700" kern="1200"/>
        </a:p>
      </dsp:txBody>
      <dsp:txXfrm>
        <a:off x="19904" y="574702"/>
        <a:ext cx="5701725" cy="367937"/>
      </dsp:txXfrm>
    </dsp:sp>
    <dsp:sp modelId="{0ECD11B4-91B2-46FF-9278-96D187AD946A}">
      <dsp:nvSpPr>
        <dsp:cNvPr id="0" name=""/>
        <dsp:cNvSpPr/>
      </dsp:nvSpPr>
      <dsp:spPr>
        <a:xfrm>
          <a:off x="0" y="1011503"/>
          <a:ext cx="5741533" cy="407745"/>
        </a:xfrm>
        <a:prstGeom prst="roundRect">
          <a:avLst/>
        </a:prstGeom>
        <a:solidFill>
          <a:schemeClr val="accent2">
            <a:hueOff val="-622030"/>
            <a:satOff val="-3291"/>
            <a:lumOff val="-125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t>Commencer par crée le projet:</a:t>
          </a:r>
          <a:endParaRPr lang="en-US" sz="1700" kern="1200"/>
        </a:p>
      </dsp:txBody>
      <dsp:txXfrm>
        <a:off x="19904" y="1031407"/>
        <a:ext cx="5701725" cy="367937"/>
      </dsp:txXfrm>
    </dsp:sp>
    <dsp:sp modelId="{A2791B44-453B-4692-9473-BBA272BDA927}">
      <dsp:nvSpPr>
        <dsp:cNvPr id="0" name=""/>
        <dsp:cNvSpPr/>
      </dsp:nvSpPr>
      <dsp:spPr>
        <a:xfrm>
          <a:off x="0" y="1468208"/>
          <a:ext cx="5741533" cy="407745"/>
        </a:xfrm>
        <a:prstGeom prst="roundRect">
          <a:avLst/>
        </a:prstGeom>
        <a:solidFill>
          <a:schemeClr val="accent2">
            <a:hueOff val="-933044"/>
            <a:satOff val="-4936"/>
            <a:lumOff val="-188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t>Django-admin startproject main</a:t>
          </a:r>
          <a:endParaRPr lang="en-US" sz="1700" kern="1200"/>
        </a:p>
      </dsp:txBody>
      <dsp:txXfrm>
        <a:off x="19904" y="1488112"/>
        <a:ext cx="5701725" cy="367937"/>
      </dsp:txXfrm>
    </dsp:sp>
    <dsp:sp modelId="{74ABCB06-3A4C-4858-B930-4CEA388AC029}">
      <dsp:nvSpPr>
        <dsp:cNvPr id="0" name=""/>
        <dsp:cNvSpPr/>
      </dsp:nvSpPr>
      <dsp:spPr>
        <a:xfrm>
          <a:off x="0" y="1924913"/>
          <a:ext cx="5741533" cy="407745"/>
        </a:xfrm>
        <a:prstGeom prst="roundRect">
          <a:avLst/>
        </a:prstGeom>
        <a:solidFill>
          <a:schemeClr val="accent2">
            <a:hueOff val="-1244059"/>
            <a:satOff val="-6581"/>
            <a:lumOff val="-251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t>Renommer main par source</a:t>
          </a:r>
          <a:endParaRPr lang="en-US" sz="1700" kern="1200"/>
        </a:p>
      </dsp:txBody>
      <dsp:txXfrm>
        <a:off x="19904" y="1944817"/>
        <a:ext cx="5701725" cy="367937"/>
      </dsp:txXfrm>
    </dsp:sp>
    <dsp:sp modelId="{25FDCCCF-267A-4047-9FA9-EADB20E8BAA9}">
      <dsp:nvSpPr>
        <dsp:cNvPr id="0" name=""/>
        <dsp:cNvSpPr/>
      </dsp:nvSpPr>
      <dsp:spPr>
        <a:xfrm>
          <a:off x="0" y="2381618"/>
          <a:ext cx="5741533" cy="407745"/>
        </a:xfrm>
        <a:prstGeom prst="roundRect">
          <a:avLst/>
        </a:prstGeom>
        <a:solidFill>
          <a:schemeClr val="accent2">
            <a:hueOff val="-1555074"/>
            <a:satOff val="-8227"/>
            <a:lumOff val="-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t>Entrer dans source:</a:t>
          </a:r>
          <a:endParaRPr lang="en-US" sz="1700" kern="1200"/>
        </a:p>
      </dsp:txBody>
      <dsp:txXfrm>
        <a:off x="19904" y="2401522"/>
        <a:ext cx="5701725" cy="367937"/>
      </dsp:txXfrm>
    </dsp:sp>
    <dsp:sp modelId="{4268CE71-E32E-4FE9-859B-81FC7483A7B1}">
      <dsp:nvSpPr>
        <dsp:cNvPr id="0" name=""/>
        <dsp:cNvSpPr/>
      </dsp:nvSpPr>
      <dsp:spPr>
        <a:xfrm>
          <a:off x="0" y="2838324"/>
          <a:ext cx="5741533" cy="407745"/>
        </a:xfrm>
        <a:prstGeom prst="roundRect">
          <a:avLst/>
        </a:prstGeom>
        <a:solidFill>
          <a:schemeClr val="accent2">
            <a:hueOff val="-1866089"/>
            <a:satOff val="-9872"/>
            <a:lumOff val="-376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t>Cd src</a:t>
          </a:r>
          <a:endParaRPr lang="en-US" sz="1700" kern="1200"/>
        </a:p>
      </dsp:txBody>
      <dsp:txXfrm>
        <a:off x="19904" y="2858228"/>
        <a:ext cx="5701725" cy="367937"/>
      </dsp:txXfrm>
    </dsp:sp>
    <dsp:sp modelId="{E393F219-E43C-4BAB-B624-BAADF9A734FE}">
      <dsp:nvSpPr>
        <dsp:cNvPr id="0" name=""/>
        <dsp:cNvSpPr/>
      </dsp:nvSpPr>
      <dsp:spPr>
        <a:xfrm>
          <a:off x="0" y="3295029"/>
          <a:ext cx="5741533" cy="407745"/>
        </a:xfrm>
        <a:prstGeom prst="roundRect">
          <a:avLst/>
        </a:prstGeom>
        <a:solidFill>
          <a:schemeClr val="accent2">
            <a:hueOff val="-2177104"/>
            <a:satOff val="-11517"/>
            <a:lumOff val="-439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t>Installer l’app:</a:t>
          </a:r>
          <a:endParaRPr lang="en-US" sz="1700" kern="1200"/>
        </a:p>
      </dsp:txBody>
      <dsp:txXfrm>
        <a:off x="19904" y="3314933"/>
        <a:ext cx="5701725" cy="367937"/>
      </dsp:txXfrm>
    </dsp:sp>
    <dsp:sp modelId="{0E80FD55-E6C9-429C-8671-712EE862E2E5}">
      <dsp:nvSpPr>
        <dsp:cNvPr id="0" name=""/>
        <dsp:cNvSpPr/>
      </dsp:nvSpPr>
      <dsp:spPr>
        <a:xfrm>
          <a:off x="0" y="3751734"/>
          <a:ext cx="5741533" cy="407745"/>
        </a:xfrm>
        <a:prstGeom prst="roundRect">
          <a:avLst/>
        </a:prstGeom>
        <a:solidFill>
          <a:schemeClr val="accent2">
            <a:hueOff val="-2488118"/>
            <a:satOff val="-13162"/>
            <a:lumOff val="-501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t>Django-admin startapp compte</a:t>
          </a:r>
          <a:endParaRPr lang="en-US" sz="1700" kern="1200"/>
        </a:p>
      </dsp:txBody>
      <dsp:txXfrm>
        <a:off x="19904" y="3771638"/>
        <a:ext cx="5701725" cy="367937"/>
      </dsp:txXfrm>
    </dsp:sp>
    <dsp:sp modelId="{1B9EF042-6A03-45A8-9D67-0EE1ECE6D656}">
      <dsp:nvSpPr>
        <dsp:cNvPr id="0" name=""/>
        <dsp:cNvSpPr/>
      </dsp:nvSpPr>
      <dsp:spPr>
        <a:xfrm>
          <a:off x="0" y="4208439"/>
          <a:ext cx="5741533" cy="407745"/>
        </a:xfrm>
        <a:prstGeom prst="roundRect">
          <a:avLst/>
        </a:prstGeom>
        <a:solidFill>
          <a:schemeClr val="accent2">
            <a:hueOff val="-2799133"/>
            <a:satOff val="-14808"/>
            <a:lumOff val="-564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t>Demarer le serveur:</a:t>
          </a:r>
          <a:endParaRPr lang="en-US" sz="1700" kern="1200"/>
        </a:p>
      </dsp:txBody>
      <dsp:txXfrm>
        <a:off x="19904" y="4228343"/>
        <a:ext cx="5701725" cy="367937"/>
      </dsp:txXfrm>
    </dsp:sp>
    <dsp:sp modelId="{C0FBD3C3-274E-4DB3-8184-3AAE66B9FF81}">
      <dsp:nvSpPr>
        <dsp:cNvPr id="0" name=""/>
        <dsp:cNvSpPr/>
      </dsp:nvSpPr>
      <dsp:spPr>
        <a:xfrm>
          <a:off x="0" y="4665144"/>
          <a:ext cx="5741533" cy="407745"/>
        </a:xfrm>
        <a:prstGeom prst="roundRect">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t>Py manage.py runserver</a:t>
          </a:r>
          <a:endParaRPr lang="en-US" sz="1700" kern="1200"/>
        </a:p>
      </dsp:txBody>
      <dsp:txXfrm>
        <a:off x="19904" y="4685048"/>
        <a:ext cx="5701725" cy="367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98BC4-EA2E-4909-971D-26C85F0531AE}">
      <dsp:nvSpPr>
        <dsp:cNvPr id="0" name=""/>
        <dsp:cNvSpPr/>
      </dsp:nvSpPr>
      <dsp:spPr>
        <a:xfrm>
          <a:off x="0" y="799046"/>
          <a:ext cx="5886291" cy="147516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9C1B48-CB66-48F7-B25C-B0623E89B1CF}">
      <dsp:nvSpPr>
        <dsp:cNvPr id="0" name=""/>
        <dsp:cNvSpPr/>
      </dsp:nvSpPr>
      <dsp:spPr>
        <a:xfrm>
          <a:off x="446236" y="1130958"/>
          <a:ext cx="811339" cy="8113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4ABBA0A-5453-4603-9ED7-A900177DB9C6}">
      <dsp:nvSpPr>
        <dsp:cNvPr id="0" name=""/>
        <dsp:cNvSpPr/>
      </dsp:nvSpPr>
      <dsp:spPr>
        <a:xfrm>
          <a:off x="1703813" y="799046"/>
          <a:ext cx="4182477" cy="1475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121" tIns="156121" rIns="156121" bIns="156121" numCol="1" spcCol="1270" anchor="ctr" anchorCtr="0">
          <a:noAutofit/>
        </a:bodyPr>
        <a:lstStyle/>
        <a:p>
          <a:pPr marL="0" lvl="0" indent="0" algn="l" defTabSz="889000">
            <a:lnSpc>
              <a:spcPct val="90000"/>
            </a:lnSpc>
            <a:spcBef>
              <a:spcPct val="0"/>
            </a:spcBef>
            <a:spcAft>
              <a:spcPct val="35000"/>
            </a:spcAft>
            <a:buNone/>
          </a:pPr>
          <a:r>
            <a:rPr lang="fr-FR" sz="2000" b="1" i="0" kern="1200"/>
            <a:t>Passer (Place)</a:t>
          </a:r>
          <a:r>
            <a:rPr lang="fr-FR" sz="2000" b="0" i="0" kern="1200"/>
            <a:t> : Entre Utilisateur et Commande. Indique qu'un utilisateur passe une commande.</a:t>
          </a:r>
          <a:endParaRPr lang="en-US" sz="2000" kern="1200"/>
        </a:p>
      </dsp:txBody>
      <dsp:txXfrm>
        <a:off x="1703813" y="799046"/>
        <a:ext cx="4182477" cy="1475163"/>
      </dsp:txXfrm>
    </dsp:sp>
    <dsp:sp modelId="{64C70A0C-B971-44C1-8FB6-63199A19882B}">
      <dsp:nvSpPr>
        <dsp:cNvPr id="0" name=""/>
        <dsp:cNvSpPr/>
      </dsp:nvSpPr>
      <dsp:spPr>
        <a:xfrm>
          <a:off x="0" y="2643000"/>
          <a:ext cx="5886291" cy="147516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F93D51-9622-4EE6-BE8B-AD0CED75AE67}">
      <dsp:nvSpPr>
        <dsp:cNvPr id="0" name=""/>
        <dsp:cNvSpPr/>
      </dsp:nvSpPr>
      <dsp:spPr>
        <a:xfrm>
          <a:off x="446236" y="2974912"/>
          <a:ext cx="811339" cy="8113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BBB638D-FB5F-4620-84E3-1F9C9C25DE4F}">
      <dsp:nvSpPr>
        <dsp:cNvPr id="0" name=""/>
        <dsp:cNvSpPr/>
      </dsp:nvSpPr>
      <dsp:spPr>
        <a:xfrm>
          <a:off x="1703813" y="2643000"/>
          <a:ext cx="4182477" cy="1475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121" tIns="156121" rIns="156121" bIns="156121" numCol="1" spcCol="1270" anchor="ctr" anchorCtr="0">
          <a:noAutofit/>
        </a:bodyPr>
        <a:lstStyle/>
        <a:p>
          <a:pPr marL="0" lvl="0" indent="0" algn="l" defTabSz="889000">
            <a:lnSpc>
              <a:spcPct val="90000"/>
            </a:lnSpc>
            <a:spcBef>
              <a:spcPct val="0"/>
            </a:spcBef>
            <a:spcAft>
              <a:spcPct val="35000"/>
            </a:spcAft>
            <a:buNone/>
          </a:pPr>
          <a:r>
            <a:rPr lang="fr-FR" sz="2000" b="1" i="0" kern="1200"/>
            <a:t>Contenir (Contain)</a:t>
          </a:r>
          <a:r>
            <a:rPr lang="fr-FR" sz="2000" b="0" i="0" kern="1200"/>
            <a:t> : Entre Commande et Produit. Indique qu'une commande contient un ou plusieurs produits.</a:t>
          </a:r>
          <a:endParaRPr lang="en-US" sz="2000" kern="1200"/>
        </a:p>
      </dsp:txBody>
      <dsp:txXfrm>
        <a:off x="1703813" y="2643000"/>
        <a:ext cx="4182477" cy="14751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649765-CADE-4BA2-8248-4C184FFA6962}">
      <dsp:nvSpPr>
        <dsp:cNvPr id="0" name=""/>
        <dsp:cNvSpPr/>
      </dsp:nvSpPr>
      <dsp:spPr>
        <a:xfrm>
          <a:off x="0" y="4462"/>
          <a:ext cx="5886291" cy="1407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AE85CE-E285-43B0-9C16-D1F9EA223D9C}">
      <dsp:nvSpPr>
        <dsp:cNvPr id="0" name=""/>
        <dsp:cNvSpPr/>
      </dsp:nvSpPr>
      <dsp:spPr>
        <a:xfrm>
          <a:off x="425644" y="321057"/>
          <a:ext cx="774655" cy="7738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3A69893-CDD2-4381-8D31-56BEB0725D13}">
      <dsp:nvSpPr>
        <dsp:cNvPr id="0" name=""/>
        <dsp:cNvSpPr/>
      </dsp:nvSpPr>
      <dsp:spPr>
        <a:xfrm>
          <a:off x="1625944" y="4462"/>
          <a:ext cx="4196642" cy="1408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63" tIns="149063" rIns="149063" bIns="149063" numCol="1" spcCol="1270" anchor="ctr" anchorCtr="0">
          <a:noAutofit/>
        </a:bodyPr>
        <a:lstStyle/>
        <a:p>
          <a:pPr marL="0" lvl="0" indent="0" algn="l" defTabSz="622300">
            <a:lnSpc>
              <a:spcPct val="90000"/>
            </a:lnSpc>
            <a:spcBef>
              <a:spcPct val="0"/>
            </a:spcBef>
            <a:spcAft>
              <a:spcPct val="35000"/>
            </a:spcAft>
            <a:buNone/>
          </a:pPr>
          <a:r>
            <a:rPr lang="fr-FR" sz="1400" b="0" i="0" kern="1200"/>
            <a:t>L'identification du contrôle qualité (QA) durant le processus de développement logiciel est essentielle pour assurer la qualité et la fiabilité du produit final. Voici un aperçu des principaux cycles de vie du développement logiciel et comment les activités de test peuvent y être intégrées :</a:t>
          </a:r>
          <a:endParaRPr lang="en-US" sz="1400" kern="1200"/>
        </a:p>
      </dsp:txBody>
      <dsp:txXfrm>
        <a:off x="1625944" y="4462"/>
        <a:ext cx="4196642" cy="1408464"/>
      </dsp:txXfrm>
    </dsp:sp>
    <dsp:sp modelId="{9D284FA1-1EA5-41C4-BA8E-78F9E2B3284C}">
      <dsp:nvSpPr>
        <dsp:cNvPr id="0" name=""/>
        <dsp:cNvSpPr/>
      </dsp:nvSpPr>
      <dsp:spPr>
        <a:xfrm>
          <a:off x="0" y="1754373"/>
          <a:ext cx="5886291" cy="1407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45AD36-0344-4A5C-A647-4ECF6511ECBD}">
      <dsp:nvSpPr>
        <dsp:cNvPr id="0" name=""/>
        <dsp:cNvSpPr/>
      </dsp:nvSpPr>
      <dsp:spPr>
        <a:xfrm>
          <a:off x="425644" y="2070968"/>
          <a:ext cx="774655" cy="7738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9E251EA-F6D9-4BC7-A542-3199FA5381AD}">
      <dsp:nvSpPr>
        <dsp:cNvPr id="0" name=""/>
        <dsp:cNvSpPr/>
      </dsp:nvSpPr>
      <dsp:spPr>
        <a:xfrm>
          <a:off x="1625944" y="1754373"/>
          <a:ext cx="4196642" cy="1408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63" tIns="149063" rIns="149063" bIns="149063" numCol="1" spcCol="1270" anchor="ctr" anchorCtr="0">
          <a:noAutofit/>
        </a:bodyPr>
        <a:lstStyle/>
        <a:p>
          <a:pPr marL="0" lvl="0" indent="0" algn="l" defTabSz="622300">
            <a:lnSpc>
              <a:spcPct val="90000"/>
            </a:lnSpc>
            <a:spcBef>
              <a:spcPct val="0"/>
            </a:spcBef>
            <a:spcAft>
              <a:spcPct val="35000"/>
            </a:spcAft>
            <a:buNone/>
          </a:pPr>
          <a:r>
            <a:rPr lang="fr-FR" sz="1400" kern="1200"/>
            <a:t>Test Unitaire.</a:t>
          </a:r>
          <a:endParaRPr lang="en-US" sz="1400" kern="1200"/>
        </a:p>
      </dsp:txBody>
      <dsp:txXfrm>
        <a:off x="1625944" y="1754373"/>
        <a:ext cx="4196642" cy="1408464"/>
      </dsp:txXfrm>
    </dsp:sp>
    <dsp:sp modelId="{D4832DDF-7C4C-4ECD-BF03-479A8A098B92}">
      <dsp:nvSpPr>
        <dsp:cNvPr id="0" name=""/>
        <dsp:cNvSpPr/>
      </dsp:nvSpPr>
      <dsp:spPr>
        <a:xfrm>
          <a:off x="0" y="3504283"/>
          <a:ext cx="5886291" cy="1407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F43643-29E3-4C1C-A08C-E63A9CC75CA0}">
      <dsp:nvSpPr>
        <dsp:cNvPr id="0" name=""/>
        <dsp:cNvSpPr/>
      </dsp:nvSpPr>
      <dsp:spPr>
        <a:xfrm>
          <a:off x="425644" y="3820879"/>
          <a:ext cx="774655" cy="7738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563BC3-D3C5-4EED-9F05-9B5A97A40567}">
      <dsp:nvSpPr>
        <dsp:cNvPr id="0" name=""/>
        <dsp:cNvSpPr/>
      </dsp:nvSpPr>
      <dsp:spPr>
        <a:xfrm>
          <a:off x="1625944" y="3504283"/>
          <a:ext cx="4196642" cy="1408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063" tIns="149063" rIns="149063" bIns="149063" numCol="1" spcCol="1270" anchor="ctr" anchorCtr="0">
          <a:noAutofit/>
        </a:bodyPr>
        <a:lstStyle/>
        <a:p>
          <a:pPr marL="0" lvl="0" indent="0" algn="l" defTabSz="622300">
            <a:lnSpc>
              <a:spcPct val="90000"/>
            </a:lnSpc>
            <a:spcBef>
              <a:spcPct val="0"/>
            </a:spcBef>
            <a:spcAft>
              <a:spcPct val="35000"/>
            </a:spcAft>
            <a:buNone/>
          </a:pPr>
          <a:r>
            <a:rPr lang="fr-FR" sz="1400" kern="1200"/>
            <a:t>Test Fonctionnel.</a:t>
          </a:r>
          <a:endParaRPr lang="en-US" sz="1400" kern="1200"/>
        </a:p>
      </dsp:txBody>
      <dsp:txXfrm>
        <a:off x="1625944" y="3504283"/>
        <a:ext cx="4196642" cy="140846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9245BD6-03CD-4B93-AB63-64BFC0356AB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5CFA8CF8-27FD-4F49-8553-4EE553FA3A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28BA45-2A4D-4F91-8F54-F0D95010DD30}" type="datetime1">
              <a:rPr lang="fr-FR" smtClean="0"/>
              <a:t>07/01/2024</a:t>
            </a:fld>
            <a:endParaRPr lang="fr-FR"/>
          </a:p>
        </p:txBody>
      </p:sp>
      <p:sp>
        <p:nvSpPr>
          <p:cNvPr id="4" name="Espace réservé du pied de page 3">
            <a:extLst>
              <a:ext uri="{FF2B5EF4-FFF2-40B4-BE49-F238E27FC236}">
                <a16:creationId xmlns:a16="http://schemas.microsoft.com/office/drawing/2014/main" id="{6E079455-8852-46B4-9248-194712C3BC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EE4EF4D-6C5C-4700-BE05-DD78905BF3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4046231-A390-43DC-AE7B-248A736039A8}" type="slidenum">
              <a:rPr lang="fr-FR" smtClean="0"/>
              <a:t>‹N°›</a:t>
            </a:fld>
            <a:endParaRPr lang="fr-FR"/>
          </a:p>
        </p:txBody>
      </p:sp>
    </p:spTree>
    <p:extLst>
      <p:ext uri="{BB962C8B-B14F-4D97-AF65-F5344CB8AC3E}">
        <p14:creationId xmlns:p14="http://schemas.microsoft.com/office/powerpoint/2010/main" val="12665810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680196-D3CF-42BE-B4D0-FD286C87E8D6}" type="datetime1">
              <a:rPr lang="fr-FR" smtClean="0"/>
              <a:pPr/>
              <a:t>07/01/2024</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5C0606-6D0B-40E5-A9B1-09CA2B3D37AE}" type="slidenum">
              <a:rPr lang="fr-FR" smtClean="0"/>
              <a:t>‹N°›</a:t>
            </a:fld>
            <a:endParaRPr lang="fr-FR" dirty="0"/>
          </a:p>
        </p:txBody>
      </p:sp>
    </p:spTree>
    <p:extLst>
      <p:ext uri="{BB962C8B-B14F-4D97-AF65-F5344CB8AC3E}">
        <p14:creationId xmlns:p14="http://schemas.microsoft.com/office/powerpoint/2010/main" val="25561634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35C0606-6D0B-40E5-A9B1-09CA2B3D37AE}" type="slidenum">
              <a:rPr lang="fr-FR" smtClean="0"/>
              <a:t>5</a:t>
            </a:fld>
            <a:endParaRPr lang="fr-FR"/>
          </a:p>
        </p:txBody>
      </p:sp>
    </p:spTree>
    <p:extLst>
      <p:ext uri="{BB962C8B-B14F-4D97-AF65-F5344CB8AC3E}">
        <p14:creationId xmlns:p14="http://schemas.microsoft.com/office/powerpoint/2010/main" val="17599471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Ref idx="1003">
        <a:schemeClr val="bg2"/>
      </p:bgRef>
    </p:bg>
    <p:spTree>
      <p:nvGrpSpPr>
        <p:cNvPr id="1" name=""/>
        <p:cNvGrpSpPr/>
        <p:nvPr/>
      </p:nvGrpSpPr>
      <p:grpSpPr>
        <a:xfrm>
          <a:off x="0" y="0"/>
          <a:ext cx="0" cy="0"/>
          <a:chOff x="0" y="0"/>
          <a:chExt cx="0" cy="0"/>
        </a:xfrm>
      </p:grpSpPr>
      <p:pic>
        <p:nvPicPr>
          <p:cNvPr id="7" name="Imag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ctrTitle"/>
          </p:nvPr>
        </p:nvSpPr>
        <p:spPr>
          <a:xfrm>
            <a:off x="3962399" y="1964267"/>
            <a:ext cx="7197726" cy="2421464"/>
          </a:xfrm>
        </p:spPr>
        <p:txBody>
          <a:bodyPr rtlCol="0" anchor="b">
            <a:normAutofit/>
          </a:bodyPr>
          <a:lstStyle>
            <a:lvl1pPr algn="r">
              <a:defRPr sz="4800">
                <a:effectLst/>
              </a:defRPr>
            </a:lvl1pPr>
          </a:lstStyle>
          <a:p>
            <a:pPr rtl="0"/>
            <a:r>
              <a:rPr lang="fr-FR" noProof="0"/>
              <a:t>Modifiez le style du titre</a:t>
            </a:r>
          </a:p>
        </p:txBody>
      </p:sp>
      <p:sp>
        <p:nvSpPr>
          <p:cNvPr id="3" name="Sous-titre 2"/>
          <p:cNvSpPr>
            <a:spLocks noGrp="1"/>
          </p:cNvSpPr>
          <p:nvPr>
            <p:ph type="subTitle" idx="1"/>
          </p:nvPr>
        </p:nvSpPr>
        <p:spPr>
          <a:xfrm>
            <a:off x="3962399" y="4385732"/>
            <a:ext cx="7197726" cy="1405467"/>
          </a:xfrm>
        </p:spPr>
        <p:txBody>
          <a:bodyPr rtlCol="0"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p>
        </p:txBody>
      </p:sp>
      <p:sp>
        <p:nvSpPr>
          <p:cNvPr id="4" name="Espace réservé de la date 3"/>
          <p:cNvSpPr>
            <a:spLocks noGrp="1"/>
          </p:cNvSpPr>
          <p:nvPr>
            <p:ph type="dt" sz="half" idx="10"/>
          </p:nvPr>
        </p:nvSpPr>
        <p:spPr>
          <a:xfrm>
            <a:off x="8932558" y="5870575"/>
            <a:ext cx="1600200" cy="377825"/>
          </a:xfrm>
        </p:spPr>
        <p:txBody>
          <a:bodyPr rtlCol="0"/>
          <a:lstStyle/>
          <a:p>
            <a:pPr rtl="0"/>
            <a:fld id="{72408838-88D0-46F0-BA1F-45748A8D5AAB}" type="datetime1">
              <a:rPr lang="fr-FR" noProof="0" smtClean="0"/>
              <a:t>07/01/2024</a:t>
            </a:fld>
            <a:endParaRPr lang="fr-FR" noProof="0"/>
          </a:p>
        </p:txBody>
      </p:sp>
      <p:sp>
        <p:nvSpPr>
          <p:cNvPr id="5" name="Espace réservé du pied de page 4"/>
          <p:cNvSpPr>
            <a:spLocks noGrp="1"/>
          </p:cNvSpPr>
          <p:nvPr>
            <p:ph type="ftr" sz="quarter" idx="11"/>
          </p:nvPr>
        </p:nvSpPr>
        <p:spPr>
          <a:xfrm>
            <a:off x="3962399" y="5870575"/>
            <a:ext cx="4893958" cy="377825"/>
          </a:xfrm>
        </p:spPr>
        <p:txBody>
          <a:bodyPr rtlCol="0"/>
          <a:lstStyle/>
          <a:p>
            <a:pPr rtl="0"/>
            <a:endParaRPr lang="fr-FR" noProof="0"/>
          </a:p>
        </p:txBody>
      </p:sp>
      <p:sp>
        <p:nvSpPr>
          <p:cNvPr id="6" name="Espace réservé du numéro de diapositive 5"/>
          <p:cNvSpPr>
            <a:spLocks noGrp="1"/>
          </p:cNvSpPr>
          <p:nvPr>
            <p:ph type="sldNum" sz="quarter" idx="12"/>
          </p:nvPr>
        </p:nvSpPr>
        <p:spPr>
          <a:xfrm>
            <a:off x="10608958" y="5870575"/>
            <a:ext cx="551167" cy="377825"/>
          </a:xfrm>
        </p:spPr>
        <p:txBody>
          <a:bodyPr rtlCol="0"/>
          <a:lstStyle/>
          <a:p>
            <a:pPr rtl="0"/>
            <a:fld id="{D57F1E4F-1CFF-5643-939E-217C01CDF565}" type="slidenum">
              <a:rPr lang="fr-FR" noProof="0" smtClean="0"/>
              <a:pPr/>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Imag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0" y="4732865"/>
            <a:ext cx="10131427" cy="566738"/>
          </a:xfrm>
        </p:spPr>
        <p:txBody>
          <a:bodyPr rtlCol="0" anchor="b">
            <a:normAutofit/>
          </a:bodyPr>
          <a:lstStyle>
            <a:lvl1pPr algn="l">
              <a:defRPr sz="2400" b="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685800" y="5299603"/>
            <a:ext cx="10131427" cy="49371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5" name="Espace réservé de la date 4"/>
          <p:cNvSpPr>
            <a:spLocks noGrp="1"/>
          </p:cNvSpPr>
          <p:nvPr>
            <p:ph type="dt" sz="half" idx="10"/>
          </p:nvPr>
        </p:nvSpPr>
        <p:spPr/>
        <p:txBody>
          <a:bodyPr rtlCol="0"/>
          <a:lstStyle/>
          <a:p>
            <a:pPr rtl="0"/>
            <a:fld id="{C1C319ED-F916-4DC7-AFC6-0869F652D451}" type="datetime1">
              <a:rPr lang="fr-FR" noProof="0" smtClean="0"/>
              <a:t>07/01/2024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7" name="Imag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1" y="609601"/>
            <a:ext cx="10131427" cy="3124199"/>
          </a:xfrm>
        </p:spPr>
        <p:txBody>
          <a:bodyPr rtlCol="0" anchor="ctr">
            <a:normAutofit/>
          </a:bodyPr>
          <a:lstStyle>
            <a:lvl1pPr algn="l">
              <a:defRPr sz="3200" b="0" cap="none"/>
            </a:lvl1pPr>
          </a:lstStyle>
          <a:p>
            <a:pPr rtl="0"/>
            <a:r>
              <a:rPr lang="fr-FR" noProof="0"/>
              <a:t>Modifiez le style du titre</a:t>
            </a:r>
          </a:p>
        </p:txBody>
      </p:sp>
      <p:sp>
        <p:nvSpPr>
          <p:cNvPr id="3" name="Espace réservé du texte 2"/>
          <p:cNvSpPr>
            <a:spLocks noGrp="1"/>
          </p:cNvSpPr>
          <p:nvPr>
            <p:ph type="body" idx="1" hasCustomPrompt="1"/>
          </p:nvPr>
        </p:nvSpPr>
        <p:spPr>
          <a:xfrm>
            <a:off x="685800" y="4343400"/>
            <a:ext cx="10131428"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a:t>
            </a:r>
          </a:p>
        </p:txBody>
      </p:sp>
      <p:sp>
        <p:nvSpPr>
          <p:cNvPr id="4" name="Espace réservé de la date 3"/>
          <p:cNvSpPr>
            <a:spLocks noGrp="1"/>
          </p:cNvSpPr>
          <p:nvPr>
            <p:ph type="dt" sz="half" idx="10"/>
          </p:nvPr>
        </p:nvSpPr>
        <p:spPr/>
        <p:txBody>
          <a:bodyPr rtlCol="0"/>
          <a:lstStyle/>
          <a:p>
            <a:pPr rtl="0"/>
            <a:fld id="{E3B6F83F-9F26-4C37-B7D8-475DB7D047E1}" type="datetime1">
              <a:rPr lang="fr-FR" noProof="0" smtClean="0"/>
              <a:t>07/01/2024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6" name="Imag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Zone de texte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
        <p:nvSpPr>
          <p:cNvPr id="11" name="Zone de texte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
        <p:nvSpPr>
          <p:cNvPr id="2" name="Titre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fr-FR" noProof="0"/>
              <a:t>Modifiez le style du titre</a:t>
            </a:r>
          </a:p>
        </p:txBody>
      </p:sp>
      <p:sp>
        <p:nvSpPr>
          <p:cNvPr id="10" name="Espace réservé du texte 9"/>
          <p:cNvSpPr>
            <a:spLocks noGrp="1"/>
          </p:cNvSpPr>
          <p:nvPr>
            <p:ph type="body" sz="quarter" idx="13" hasCustomPrompt="1"/>
          </p:nvPr>
        </p:nvSpPr>
        <p:spPr>
          <a:xfrm>
            <a:off x="1097875" y="3352800"/>
            <a:ext cx="9339184" cy="381000"/>
          </a:xfrm>
        </p:spPr>
        <p:txBody>
          <a:bodyPr rtlCol="0"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fr-FR" noProof="0"/>
              <a:t>Modifiez les styles du texte</a:t>
            </a:r>
          </a:p>
        </p:txBody>
      </p:sp>
      <p:sp>
        <p:nvSpPr>
          <p:cNvPr id="3" name="Espace réservé du texte 2"/>
          <p:cNvSpPr>
            <a:spLocks noGrp="1"/>
          </p:cNvSpPr>
          <p:nvPr>
            <p:ph type="body" idx="1" hasCustomPrompt="1"/>
          </p:nvPr>
        </p:nvSpPr>
        <p:spPr>
          <a:xfrm>
            <a:off x="687465" y="4343400"/>
            <a:ext cx="10152367"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a:t>
            </a:r>
          </a:p>
        </p:txBody>
      </p:sp>
      <p:sp>
        <p:nvSpPr>
          <p:cNvPr id="4" name="Espace réservé de la date 3"/>
          <p:cNvSpPr>
            <a:spLocks noGrp="1"/>
          </p:cNvSpPr>
          <p:nvPr>
            <p:ph type="dt" sz="half" idx="10"/>
          </p:nvPr>
        </p:nvSpPr>
        <p:spPr/>
        <p:txBody>
          <a:bodyPr rtlCol="0"/>
          <a:lstStyle/>
          <a:p>
            <a:pPr rtl="0"/>
            <a:fld id="{4377B567-F968-4C11-9A2F-023A6F0806EA}" type="datetime1">
              <a:rPr lang="fr-FR" noProof="0" smtClean="0"/>
              <a:t>07/01/2024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professionnelle">
    <p:spTree>
      <p:nvGrpSpPr>
        <p:cNvPr id="1" name=""/>
        <p:cNvGrpSpPr/>
        <p:nvPr/>
      </p:nvGrpSpPr>
      <p:grpSpPr>
        <a:xfrm>
          <a:off x="0" y="0"/>
          <a:ext cx="0" cy="0"/>
          <a:chOff x="0" y="0"/>
          <a:chExt cx="0" cy="0"/>
        </a:xfrm>
      </p:grpSpPr>
      <p:pic>
        <p:nvPicPr>
          <p:cNvPr id="8" name="Imag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2" y="3308581"/>
            <a:ext cx="10131425" cy="1468800"/>
          </a:xfrm>
        </p:spPr>
        <p:txBody>
          <a:bodyPr rtlCol="0" anchor="b">
            <a:normAutofit/>
          </a:bodyPr>
          <a:lstStyle>
            <a:lvl1pPr algn="l">
              <a:defRPr sz="3200" b="0" cap="none"/>
            </a:lvl1pPr>
          </a:lstStyle>
          <a:p>
            <a:pPr rtl="0"/>
            <a:r>
              <a:rPr lang="fr-FR" noProof="0"/>
              <a:t>Modifiez le style du titre</a:t>
            </a:r>
          </a:p>
        </p:txBody>
      </p:sp>
      <p:sp>
        <p:nvSpPr>
          <p:cNvPr id="3" name="Espace réservé du texte 2"/>
          <p:cNvSpPr>
            <a:spLocks noGrp="1"/>
          </p:cNvSpPr>
          <p:nvPr>
            <p:ph type="body" idx="1" hasCustomPrompt="1"/>
          </p:nvPr>
        </p:nvSpPr>
        <p:spPr>
          <a:xfrm>
            <a:off x="685801" y="4777381"/>
            <a:ext cx="10131426" cy="860400"/>
          </a:xfrm>
        </p:spPr>
        <p:txBody>
          <a:bodyPr rtlCol="0"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a:t>
            </a:r>
          </a:p>
        </p:txBody>
      </p:sp>
      <p:sp>
        <p:nvSpPr>
          <p:cNvPr id="4" name="Espace réservé de la date 3"/>
          <p:cNvSpPr>
            <a:spLocks noGrp="1"/>
          </p:cNvSpPr>
          <p:nvPr>
            <p:ph type="dt" sz="half" idx="10"/>
          </p:nvPr>
        </p:nvSpPr>
        <p:spPr/>
        <p:txBody>
          <a:bodyPr rtlCol="0"/>
          <a:lstStyle/>
          <a:p>
            <a:pPr rtl="0"/>
            <a:fld id="{7096D880-0E7F-4D4E-8284-30F61D8C0054}" type="datetime1">
              <a:rPr lang="fr-FR" noProof="0" smtClean="0"/>
              <a:t>07/01/2024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tion Carte de nom">
    <p:spTree>
      <p:nvGrpSpPr>
        <p:cNvPr id="1" name=""/>
        <p:cNvGrpSpPr/>
        <p:nvPr/>
      </p:nvGrpSpPr>
      <p:grpSpPr>
        <a:xfrm>
          <a:off x="0" y="0"/>
          <a:ext cx="0" cy="0"/>
          <a:chOff x="0" y="0"/>
          <a:chExt cx="0" cy="0"/>
        </a:xfrm>
      </p:grpSpPr>
      <p:pic>
        <p:nvPicPr>
          <p:cNvPr id="11" name="Imag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Zone de texte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
        <p:nvSpPr>
          <p:cNvPr id="14" name="Zone de texte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
        <p:nvSpPr>
          <p:cNvPr id="16" name="Titre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fr-FR" noProof="0"/>
              <a:t>Modifiez le style du titre</a:t>
            </a:r>
          </a:p>
        </p:txBody>
      </p:sp>
      <p:sp>
        <p:nvSpPr>
          <p:cNvPr id="10" name="Espace réservé du texte 9"/>
          <p:cNvSpPr>
            <a:spLocks noGrp="1"/>
          </p:cNvSpPr>
          <p:nvPr>
            <p:ph type="body" sz="quarter" idx="13" hasCustomPrompt="1"/>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rtl="0">
              <a:spcBef>
                <a:spcPct val="0"/>
              </a:spcBef>
              <a:buNone/>
            </a:pPr>
            <a:r>
              <a:rPr lang="fr-FR" noProof="0"/>
              <a:t>Modifiez les styles du texte</a:t>
            </a:r>
          </a:p>
        </p:txBody>
      </p:sp>
      <p:sp>
        <p:nvSpPr>
          <p:cNvPr id="3" name="Espace réservé du texte 2"/>
          <p:cNvSpPr>
            <a:spLocks noGrp="1"/>
          </p:cNvSpPr>
          <p:nvPr>
            <p:ph type="body" idx="1" hasCustomPrompt="1"/>
          </p:nvPr>
        </p:nvSpPr>
        <p:spPr>
          <a:xfrm>
            <a:off x="685799" y="4775200"/>
            <a:ext cx="10135436" cy="10160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a:t>
            </a:r>
          </a:p>
        </p:txBody>
      </p:sp>
      <p:sp>
        <p:nvSpPr>
          <p:cNvPr id="4" name="Espace réservé de la date 3"/>
          <p:cNvSpPr>
            <a:spLocks noGrp="1"/>
          </p:cNvSpPr>
          <p:nvPr>
            <p:ph type="dt" sz="half" idx="10"/>
          </p:nvPr>
        </p:nvSpPr>
        <p:spPr/>
        <p:txBody>
          <a:bodyPr rtlCol="0"/>
          <a:lstStyle/>
          <a:p>
            <a:pPr rtl="0"/>
            <a:fld id="{DB2512BF-E647-417A-89C8-184AA4F982C6}" type="datetime1">
              <a:rPr lang="fr-FR" noProof="0" smtClean="0"/>
              <a:t>07/01/2024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pic>
        <p:nvPicPr>
          <p:cNvPr id="8" name="Imag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rtl="0"/>
            <a:r>
              <a:rPr lang="fr-FR" noProof="0"/>
              <a:t>Modifiez le style du titre</a:t>
            </a:r>
          </a:p>
        </p:txBody>
      </p:sp>
      <p:sp>
        <p:nvSpPr>
          <p:cNvPr id="10" name="Espace réservé du texte 9"/>
          <p:cNvSpPr>
            <a:spLocks noGrp="1"/>
          </p:cNvSpPr>
          <p:nvPr>
            <p:ph type="body" sz="quarter" idx="13" hasCustomPrompt="1"/>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rtl="0">
              <a:spcBef>
                <a:spcPct val="0"/>
              </a:spcBef>
              <a:buNone/>
            </a:pPr>
            <a:r>
              <a:rPr lang="fr-FR" noProof="0"/>
              <a:t>Modifiez les styles du texte</a:t>
            </a:r>
          </a:p>
        </p:txBody>
      </p:sp>
      <p:sp>
        <p:nvSpPr>
          <p:cNvPr id="3" name="Espace réservé du texte 2"/>
          <p:cNvSpPr>
            <a:spLocks noGrp="1"/>
          </p:cNvSpPr>
          <p:nvPr>
            <p:ph type="body" idx="1" hasCustomPrompt="1"/>
          </p:nvPr>
        </p:nvSpPr>
        <p:spPr>
          <a:xfrm>
            <a:off x="685800" y="4343400"/>
            <a:ext cx="10131428" cy="14478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a:t>
            </a:r>
          </a:p>
        </p:txBody>
      </p:sp>
      <p:sp>
        <p:nvSpPr>
          <p:cNvPr id="4" name="Espace réservé de la date 3"/>
          <p:cNvSpPr>
            <a:spLocks noGrp="1"/>
          </p:cNvSpPr>
          <p:nvPr>
            <p:ph type="dt" sz="half" idx="10"/>
          </p:nvPr>
        </p:nvSpPr>
        <p:spPr/>
        <p:txBody>
          <a:bodyPr rtlCol="0"/>
          <a:lstStyle/>
          <a:p>
            <a:pPr rtl="0"/>
            <a:fld id="{F0875B56-F6FC-460F-8579-1D72C2DA29E0}" type="datetime1">
              <a:rPr lang="fr-FR" noProof="0" smtClean="0"/>
              <a:t>07/01/2024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7" name="Imag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Espace réservé du texte vertical 2"/>
          <p:cNvSpPr>
            <a:spLocks noGrp="1"/>
          </p:cNvSpPr>
          <p:nvPr>
            <p:ph type="body" orient="vert" idx="1" hasCustomPrompt="1"/>
          </p:nvPr>
        </p:nvSpPr>
        <p:spPr/>
        <p:txBody>
          <a:bodyPr vert="eaVert" rtlCol="0" anchor="t"/>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8594332F-670D-4A17-A9DF-544BC8AEE6AE}" type="datetime1">
              <a:rPr lang="fr-FR" noProof="0" smtClean="0"/>
              <a:t>07/01/2024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
        <p:nvSpPr>
          <p:cNvPr id="8" name="Titre 1"/>
          <p:cNvSpPr>
            <a:spLocks noGrp="1"/>
          </p:cNvSpPr>
          <p:nvPr>
            <p:ph type="title"/>
          </p:nvPr>
        </p:nvSpPr>
        <p:spPr>
          <a:xfrm>
            <a:off x="685801" y="609600"/>
            <a:ext cx="10131425" cy="1456267"/>
          </a:xfrm>
        </p:spPr>
        <p:txBody>
          <a:bodyPr rtlCol="0"/>
          <a:lstStyle/>
          <a:p>
            <a:pPr rtl="0"/>
            <a:r>
              <a:rPr lang="fr-FR" noProof="0"/>
              <a:t>Modifiez le style du titre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7" name="Imag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vertical 1"/>
          <p:cNvSpPr>
            <a:spLocks noGrp="1"/>
          </p:cNvSpPr>
          <p:nvPr>
            <p:ph type="title" orient="vert"/>
          </p:nvPr>
        </p:nvSpPr>
        <p:spPr>
          <a:xfrm>
            <a:off x="8658675" y="609599"/>
            <a:ext cx="2158552" cy="5181601"/>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685800" y="609600"/>
            <a:ext cx="7832116" cy="5181600"/>
          </a:xfrm>
        </p:spPr>
        <p:txBody>
          <a:bodyPr vert="eaVert" rtlCol="0" anchor="t"/>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17D3BA71-D473-4F3E-9961-84DF85D70DFA}" type="datetime1">
              <a:rPr lang="fr-FR" noProof="0" smtClean="0"/>
              <a:t>07/01/2024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7" name="Imag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nchor="ct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3CF55324-9321-4FEB-A7AE-35FE21A42CCF}" type="datetime1">
              <a:rPr lang="fr-FR" noProof="0" smtClean="0"/>
              <a:t>07/01/2024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pic>
        <p:nvPicPr>
          <p:cNvPr id="7" name="Imag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0" y="3308581"/>
            <a:ext cx="10131427" cy="1468800"/>
          </a:xfrm>
        </p:spPr>
        <p:txBody>
          <a:bodyPr rtlCol="0" anchor="b"/>
          <a:lstStyle>
            <a:lvl1pPr algn="l">
              <a:defRPr sz="4000" b="0" cap="all"/>
            </a:lvl1pPr>
          </a:lstStyle>
          <a:p>
            <a:pPr rtl="0"/>
            <a:r>
              <a:rPr lang="fr-FR" noProof="0"/>
              <a:t>Modifiez le style du titre</a:t>
            </a:r>
          </a:p>
        </p:txBody>
      </p:sp>
      <p:sp>
        <p:nvSpPr>
          <p:cNvPr id="3" name="Espace réservé du texte 2"/>
          <p:cNvSpPr>
            <a:spLocks noGrp="1"/>
          </p:cNvSpPr>
          <p:nvPr>
            <p:ph type="body" idx="1" hasCustomPrompt="1"/>
          </p:nvPr>
        </p:nvSpPr>
        <p:spPr>
          <a:xfrm>
            <a:off x="685799" y="4777381"/>
            <a:ext cx="10131428" cy="860400"/>
          </a:xfrm>
        </p:spPr>
        <p:txBody>
          <a:bodyPr rtlCol="0"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a:t>
            </a:r>
          </a:p>
        </p:txBody>
      </p:sp>
      <p:sp>
        <p:nvSpPr>
          <p:cNvPr id="4" name="Espace réservé de la date 3"/>
          <p:cNvSpPr>
            <a:spLocks noGrp="1"/>
          </p:cNvSpPr>
          <p:nvPr>
            <p:ph type="dt" sz="half" idx="10"/>
          </p:nvPr>
        </p:nvSpPr>
        <p:spPr/>
        <p:txBody>
          <a:bodyPr rtlCol="0"/>
          <a:lstStyle/>
          <a:p>
            <a:pPr rtl="0"/>
            <a:fld id="{DA21F4BD-9E05-49AD-8001-926FB2315691}" type="datetime1">
              <a:rPr lang="fr-FR" noProof="0" smtClean="0"/>
              <a:t>07/01/2024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8" name="Imag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685802" y="2142067"/>
            <a:ext cx="4995334" cy="3649134"/>
          </a:xfrm>
        </p:spPr>
        <p:txBody>
          <a:bodyPr rtlCol="0">
            <a:normAutofit/>
          </a:body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5821895" y="2142067"/>
            <a:ext cx="4995332" cy="3649133"/>
          </a:xfrm>
        </p:spPr>
        <p:txBody>
          <a:bodyPr rtlCol="0">
            <a:normAutofit/>
          </a:body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E8FD8423-4322-44F3-9DDA-FB8DAF446D75}" type="datetime1">
              <a:rPr lang="fr-FR" noProof="0" smtClean="0"/>
              <a:t>07/01/2024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defRPr/>
            </a:lvl1pPr>
          </a:lstStyle>
          <a:p>
            <a:pPr rtl="0"/>
            <a:r>
              <a:rPr lang="fr-FR" noProof="0"/>
              <a:t>Modifiez le style du titre</a:t>
            </a:r>
          </a:p>
        </p:txBody>
      </p:sp>
      <p:sp>
        <p:nvSpPr>
          <p:cNvPr id="3" name="Espace réservé du texte 2"/>
          <p:cNvSpPr>
            <a:spLocks noGrp="1"/>
          </p:cNvSpPr>
          <p:nvPr>
            <p:ph type="body" idx="1" hasCustomPrompt="1"/>
          </p:nvPr>
        </p:nvSpPr>
        <p:spPr>
          <a:xfrm>
            <a:off x="973670" y="2218267"/>
            <a:ext cx="4709054"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4" name="Espace réservé du contenu 3"/>
          <p:cNvSpPr>
            <a:spLocks noGrp="1"/>
          </p:cNvSpPr>
          <p:nvPr>
            <p:ph sz="half" idx="2" hasCustomPrompt="1"/>
          </p:nvPr>
        </p:nvSpPr>
        <p:spPr>
          <a:xfrm>
            <a:off x="685801" y="2870201"/>
            <a:ext cx="4996923" cy="2920998"/>
          </a:xfrm>
        </p:spPr>
        <p:txBody>
          <a:bodyPr rtlCol="0" anchor="t">
            <a:normAutofit/>
          </a:body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096003" y="2226734"/>
            <a:ext cx="4722813"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p:cNvSpPr>
            <a:spLocks noGrp="1"/>
          </p:cNvSpPr>
          <p:nvPr>
            <p:ph sz="quarter" idx="4" hasCustomPrompt="1"/>
          </p:nvPr>
        </p:nvSpPr>
        <p:spPr>
          <a:xfrm>
            <a:off x="5823483" y="2870201"/>
            <a:ext cx="4995334" cy="2920998"/>
          </a:xfrm>
        </p:spPr>
        <p:txBody>
          <a:bodyPr rtlCol="0" anchor="t">
            <a:normAutofit/>
          </a:body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5F7DDBD6-3934-47D0-AC90-1A029322E5B9}" type="datetime1">
              <a:rPr lang="fr-FR" noProof="0" smtClean="0"/>
              <a:pPr rtl="0"/>
              <a:t>07/01/2024</a:t>
            </a:fld>
            <a:r>
              <a:rPr lang="fr-FR" noProof="0"/>
              <a:t>11/9/2014</a:t>
            </a:r>
            <a:fld id="{B61BEF0D-F0BB-DE4B-95CE-6DB70DBA9567}" type="datetimeFigureOut">
              <a:rPr lang="fr-FR" noProof="0" smtClean="0"/>
              <a:pPr rtl="0"/>
              <a:t>07/01/2024</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D57F1E4F-1CFF-5643-939E-217C01CDF565}" type="slidenum">
              <a:rPr lang="fr-FR" noProof="0" smtClean="0"/>
              <a:pPr rtl="0"/>
              <a:t>‹N°›</a:t>
            </a:fld>
            <a:r>
              <a:rPr lang="fr-FR" noProof="0"/>
              <a:t>‹N°›</a:t>
            </a:r>
            <a:fld id="{D57F1E4F-1CFF-5643-939E-217C01CDF565}" type="slidenum">
              <a:rPr lang="fr-FR" noProof="0" smtClean="0"/>
              <a:pPr rtl="0"/>
              <a:t>‹N°›</a:t>
            </a:fld>
            <a:endParaRPr lang="fr-F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pic>
        <p:nvPicPr>
          <p:cNvPr id="6" name="Imag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FA20F135-A3ED-436B-AC2B-6CF2A023936B}" type="datetime1">
              <a:rPr lang="fr-FR" noProof="0" smtClean="0"/>
              <a:t>07/01/2024</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5" name="Imag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Espace réservé de la date 1"/>
          <p:cNvSpPr>
            <a:spLocks noGrp="1"/>
          </p:cNvSpPr>
          <p:nvPr>
            <p:ph type="dt" sz="half" idx="10"/>
          </p:nvPr>
        </p:nvSpPr>
        <p:spPr/>
        <p:txBody>
          <a:bodyPr rtlCol="0"/>
          <a:lstStyle/>
          <a:p>
            <a:pPr rtl="0"/>
            <a:fld id="{751D4D0B-96A7-4568-884D-11D639750FEB}" type="datetime1">
              <a:rPr lang="fr-FR" noProof="0" smtClean="0"/>
              <a:t>07/01/2024</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8" name="Imag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0" y="2074333"/>
            <a:ext cx="3680885" cy="1371600"/>
          </a:xfrm>
        </p:spPr>
        <p:txBody>
          <a:bodyPr rtlCol="0" anchor="b">
            <a:normAutofit/>
          </a:bodyPr>
          <a:lstStyle>
            <a:lvl1pPr algn="l">
              <a:defRPr sz="2400" b="0"/>
            </a:lvl1pPr>
          </a:lstStyle>
          <a:p>
            <a:pPr rtl="0"/>
            <a:r>
              <a:rPr lang="fr-FR" noProof="0"/>
              <a:t>Modifiez le style du titre</a:t>
            </a:r>
          </a:p>
        </p:txBody>
      </p:sp>
      <p:sp>
        <p:nvSpPr>
          <p:cNvPr id="3" name="Espace réservé du contenu 2"/>
          <p:cNvSpPr>
            <a:spLocks noGrp="1"/>
          </p:cNvSpPr>
          <p:nvPr>
            <p:ph idx="1" hasCustomPrompt="1"/>
          </p:nvPr>
        </p:nvSpPr>
        <p:spPr>
          <a:xfrm>
            <a:off x="4648201" y="609601"/>
            <a:ext cx="6169026" cy="5181600"/>
          </a:xfrm>
        </p:spPr>
        <p:txBody>
          <a:bodyPr rtlCol="0" anchor="ctr">
            <a:normAutofit/>
          </a:body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685800" y="3445933"/>
            <a:ext cx="3680885" cy="1828800"/>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5" name="Espace réservé de la date 4"/>
          <p:cNvSpPr>
            <a:spLocks noGrp="1"/>
          </p:cNvSpPr>
          <p:nvPr>
            <p:ph type="dt" sz="half" idx="10"/>
          </p:nvPr>
        </p:nvSpPr>
        <p:spPr/>
        <p:txBody>
          <a:bodyPr rtlCol="0"/>
          <a:lstStyle/>
          <a:p>
            <a:pPr rtl="0"/>
            <a:fld id="{8D83C18E-023A-43CD-BFB4-CAE5B819AC86}" type="datetime1">
              <a:rPr lang="fr-FR" noProof="0" smtClean="0"/>
              <a:t>07/01/2024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8" name="Imag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0" y="1600200"/>
            <a:ext cx="6164653" cy="1371600"/>
          </a:xfrm>
        </p:spPr>
        <p:txBody>
          <a:bodyPr rtlCol="0" anchor="b">
            <a:normAutofit/>
          </a:bodyPr>
          <a:lstStyle>
            <a:lvl1pPr algn="l">
              <a:defRPr sz="2800" b="0"/>
            </a:lvl1pPr>
          </a:lstStyle>
          <a:p>
            <a:pPr rtl="0"/>
            <a:r>
              <a:rPr lang="fr-FR" noProof="0"/>
              <a:t>Modifiez le style du titre</a:t>
            </a:r>
          </a:p>
        </p:txBody>
      </p:sp>
      <p:sp>
        <p:nvSpPr>
          <p:cNvPr id="14" name="Espace réservé d’image 2"/>
          <p:cNvSpPr>
            <a:spLocks noGrp="1" noChangeAspect="1"/>
          </p:cNvSpPr>
          <p:nvPr>
            <p:ph type="pic" idx="1" hasCustomPrompt="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685800" y="2971800"/>
            <a:ext cx="6164653" cy="1828800"/>
          </a:xfrm>
        </p:spPr>
        <p:txBody>
          <a:bodyPr rtlCol="0"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5" name="Espace réservé de la date 4"/>
          <p:cNvSpPr>
            <a:spLocks noGrp="1"/>
          </p:cNvSpPr>
          <p:nvPr>
            <p:ph type="dt" sz="half" idx="10"/>
          </p:nvPr>
        </p:nvSpPr>
        <p:spPr/>
        <p:txBody>
          <a:bodyPr rtlCol="0"/>
          <a:lstStyle/>
          <a:p>
            <a:pPr rtl="0"/>
            <a:fld id="{D5473575-6F66-4E35-A12D-33A812659816}" type="datetime1">
              <a:rPr lang="fr-FR" noProof="0" smtClean="0"/>
              <a:t>07/01/2024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rtl="0"/>
            <a:r>
              <a:rPr lang="fr-FR" noProof="0" dirty="0"/>
              <a:t>Modifiez les styles du texte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383A9FBA-639B-4978-BE81-133F2552C6C3}" type="datetime1">
              <a:rPr lang="fr-FR" noProof="0" smtClean="0"/>
              <a:t>07/01/2024</a:t>
            </a:fld>
            <a:endParaRPr lang="fr-FR" noProof="0" dirty="0"/>
          </a:p>
        </p:txBody>
      </p:sp>
      <p:sp>
        <p:nvSpPr>
          <p:cNvPr id="5" name="Espace réservé du pied de page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rtl="0"/>
            <a:endParaRPr lang="fr-FR" noProof="0"/>
          </a:p>
        </p:txBody>
      </p:sp>
      <p:sp>
        <p:nvSpPr>
          <p:cNvPr id="6" name="Espace réservé du numéro de diapositive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D57F1E4F-1CFF-5643-939E-217C01CDF565}" type="slidenum">
              <a:rPr lang="fr-FR" noProof="0" smtClean="0"/>
              <a:pPr/>
              <a:t>‹N°›</a:t>
            </a:fld>
            <a:endParaRPr lang="fr-FR"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F7C0DC-76C1-00C8-0347-C22609923E66}"/>
              </a:ext>
            </a:extLst>
          </p:cNvPr>
          <p:cNvSpPr>
            <a:spLocks noGrp="1"/>
          </p:cNvSpPr>
          <p:nvPr>
            <p:ph type="title"/>
          </p:nvPr>
        </p:nvSpPr>
        <p:spPr>
          <a:xfrm>
            <a:off x="4955458" y="639097"/>
            <a:ext cx="6593075" cy="1612490"/>
          </a:xfrm>
        </p:spPr>
        <p:txBody>
          <a:bodyPr>
            <a:normAutofit/>
          </a:bodyPr>
          <a:lstStyle/>
          <a:p>
            <a:r>
              <a:rPr lang="fr-FR" dirty="0" err="1"/>
              <a:t>pRésentation</a:t>
            </a:r>
            <a:endParaRPr lang="fr-FR" dirty="0"/>
          </a:p>
        </p:txBody>
      </p:sp>
      <p:pic>
        <p:nvPicPr>
          <p:cNvPr id="5" name="Picture 4" descr="Script informatique sur un écran">
            <a:extLst>
              <a:ext uri="{FF2B5EF4-FFF2-40B4-BE49-F238E27FC236}">
                <a16:creationId xmlns:a16="http://schemas.microsoft.com/office/drawing/2014/main" id="{CF64450D-7691-ED47-22DB-368CE13090B7}"/>
              </a:ext>
            </a:extLst>
          </p:cNvPr>
          <p:cNvPicPr>
            <a:picLocks noChangeAspect="1"/>
          </p:cNvPicPr>
          <p:nvPr/>
        </p:nvPicPr>
        <p:blipFill rotWithShape="1">
          <a:blip r:embed="rId3"/>
          <a:srcRect l="7552" r="47324" b="-2"/>
          <a:stretch/>
        </p:blipFill>
        <p:spPr>
          <a:xfrm>
            <a:off x="20" y="975"/>
            <a:ext cx="4635988" cy="6858000"/>
          </a:xfrm>
          <a:prstGeom prst="rect">
            <a:avLst/>
          </a:prstGeom>
        </p:spPr>
      </p:pic>
      <p:sp>
        <p:nvSpPr>
          <p:cNvPr id="3" name="Espace réservé du contenu 2">
            <a:extLst>
              <a:ext uri="{FF2B5EF4-FFF2-40B4-BE49-F238E27FC236}">
                <a16:creationId xmlns:a16="http://schemas.microsoft.com/office/drawing/2014/main" id="{37A9ABF2-7E2D-0972-4925-700BE2DCBC72}"/>
              </a:ext>
            </a:extLst>
          </p:cNvPr>
          <p:cNvSpPr>
            <a:spLocks noGrp="1"/>
          </p:cNvSpPr>
          <p:nvPr>
            <p:ph idx="1"/>
          </p:nvPr>
        </p:nvSpPr>
        <p:spPr>
          <a:xfrm>
            <a:off x="4955458" y="2251587"/>
            <a:ext cx="6593075" cy="3972232"/>
          </a:xfrm>
        </p:spPr>
        <p:txBody>
          <a:bodyPr>
            <a:normAutofit/>
          </a:bodyPr>
          <a:lstStyle/>
          <a:p>
            <a:r>
              <a:rPr lang="fr-FR" dirty="0"/>
              <a:t>Serge DOORGACHURN</a:t>
            </a:r>
          </a:p>
          <a:p>
            <a:r>
              <a:rPr lang="fr-FR" dirty="0"/>
              <a:t>Formateur Python full stack/Formateur </a:t>
            </a:r>
            <a:r>
              <a:rPr lang="fr-FR" dirty="0" err="1"/>
              <a:t>Evogue</a:t>
            </a:r>
            <a:endParaRPr lang="fr-FR" dirty="0"/>
          </a:p>
          <a:p>
            <a:r>
              <a:rPr lang="fr-FR" dirty="0"/>
              <a:t>Email: </a:t>
            </a:r>
            <a:r>
              <a:rPr lang="fr-FR" dirty="0" err="1"/>
              <a:t>sultan@livefr</a:t>
            </a:r>
            <a:endParaRPr lang="fr-FR" dirty="0"/>
          </a:p>
        </p:txBody>
      </p:sp>
    </p:spTree>
    <p:extLst>
      <p:ext uri="{BB962C8B-B14F-4D97-AF65-F5344CB8AC3E}">
        <p14:creationId xmlns:p14="http://schemas.microsoft.com/office/powerpoint/2010/main" val="121253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387583-A901-0DC5-9EA9-DDFBEA475B16}"/>
              </a:ext>
            </a:extLst>
          </p:cNvPr>
          <p:cNvSpPr>
            <a:spLocks noGrp="1"/>
          </p:cNvSpPr>
          <p:nvPr>
            <p:ph type="title"/>
          </p:nvPr>
        </p:nvSpPr>
        <p:spPr>
          <a:xfrm>
            <a:off x="7865806" y="643463"/>
            <a:ext cx="3706762" cy="1608124"/>
          </a:xfrm>
        </p:spPr>
        <p:txBody>
          <a:bodyPr>
            <a:normAutofit/>
          </a:bodyPr>
          <a:lstStyle/>
          <a:p>
            <a:r>
              <a:rPr lang="fr-FR" dirty="0"/>
              <a:t>exercice</a:t>
            </a:r>
          </a:p>
        </p:txBody>
      </p:sp>
      <p:pic>
        <p:nvPicPr>
          <p:cNvPr id="5" name="Picture 4" descr="Point d’interrogation sur fond vert pastel">
            <a:extLst>
              <a:ext uri="{FF2B5EF4-FFF2-40B4-BE49-F238E27FC236}">
                <a16:creationId xmlns:a16="http://schemas.microsoft.com/office/drawing/2014/main" id="{F0BEEE0B-A909-9B76-ED39-C534FE4396C9}"/>
              </a:ext>
            </a:extLst>
          </p:cNvPr>
          <p:cNvPicPr>
            <a:picLocks noChangeAspect="1"/>
          </p:cNvPicPr>
          <p:nvPr/>
        </p:nvPicPr>
        <p:blipFill rotWithShape="1">
          <a:blip r:embed="rId3"/>
          <a:srcRect l="17400"/>
          <a:stretch/>
        </p:blipFill>
        <p:spPr>
          <a:xfrm>
            <a:off x="20" y="975"/>
            <a:ext cx="7552924" cy="6858000"/>
          </a:xfrm>
          <a:prstGeom prst="rect">
            <a:avLst/>
          </a:prstGeom>
        </p:spPr>
      </p:pic>
      <p:sp>
        <p:nvSpPr>
          <p:cNvPr id="3" name="Espace réservé du contenu 2">
            <a:extLst>
              <a:ext uri="{FF2B5EF4-FFF2-40B4-BE49-F238E27FC236}">
                <a16:creationId xmlns:a16="http://schemas.microsoft.com/office/drawing/2014/main" id="{BEE3E8AD-3710-5C0D-70D1-61F207BF7849}"/>
              </a:ext>
            </a:extLst>
          </p:cNvPr>
          <p:cNvSpPr>
            <a:spLocks noGrp="1"/>
          </p:cNvSpPr>
          <p:nvPr>
            <p:ph idx="1"/>
          </p:nvPr>
        </p:nvSpPr>
        <p:spPr>
          <a:xfrm>
            <a:off x="7865806" y="2251587"/>
            <a:ext cx="3706762" cy="3972232"/>
          </a:xfrm>
        </p:spPr>
        <p:txBody>
          <a:bodyPr>
            <a:normAutofit/>
          </a:bodyPr>
          <a:lstStyle/>
          <a:p>
            <a:pPr marL="0" indent="0">
              <a:buNone/>
            </a:pPr>
            <a:r>
              <a:rPr lang="fr-FR" dirty="0"/>
              <a:t>Créer deux variables, l’un qui demande votre prénom et âge.</a:t>
            </a:r>
          </a:p>
          <a:p>
            <a:pPr marL="0" indent="0">
              <a:buNone/>
            </a:pPr>
            <a:r>
              <a:rPr lang="fr-FR" dirty="0"/>
              <a:t>Créer  un code qui Affiche votre nom, prénom et âge.</a:t>
            </a:r>
          </a:p>
          <a:p>
            <a:pPr marL="0" indent="0">
              <a:buNone/>
            </a:pPr>
            <a:r>
              <a:rPr lang="fr-FR" dirty="0"/>
              <a:t>Exemple:</a:t>
            </a:r>
          </a:p>
          <a:p>
            <a:pPr marL="0" indent="0">
              <a:buNone/>
            </a:pPr>
            <a:r>
              <a:rPr lang="fr-FR" dirty="0"/>
              <a:t>Vous vous </a:t>
            </a:r>
            <a:r>
              <a:rPr lang="fr-FR" dirty="0" err="1"/>
              <a:t>appellez</a:t>
            </a:r>
            <a:r>
              <a:rPr lang="fr-FR" dirty="0"/>
              <a:t> xxx </a:t>
            </a:r>
          </a:p>
          <a:p>
            <a:pPr marL="0" indent="0">
              <a:buNone/>
            </a:pPr>
            <a:r>
              <a:rPr lang="fr-FR" dirty="0"/>
              <a:t>Vous avez xxx ans</a:t>
            </a:r>
            <a:br>
              <a:rPr lang="fr-FR" dirty="0"/>
            </a:br>
            <a:endParaRPr lang="fr-FR" dirty="0"/>
          </a:p>
          <a:p>
            <a:pPr marL="0" indent="0">
              <a:buNone/>
            </a:pPr>
            <a:endParaRPr lang="fr-FR" dirty="0"/>
          </a:p>
        </p:txBody>
      </p:sp>
    </p:spTree>
    <p:extLst>
      <p:ext uri="{BB962C8B-B14F-4D97-AF65-F5344CB8AC3E}">
        <p14:creationId xmlns:p14="http://schemas.microsoft.com/office/powerpoint/2010/main" val="1669023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66431C-CE33-EC5B-93E4-D742F4E8D73D}"/>
              </a:ext>
            </a:extLst>
          </p:cNvPr>
          <p:cNvSpPr>
            <a:spLocks noGrp="1"/>
          </p:cNvSpPr>
          <p:nvPr>
            <p:ph type="title"/>
          </p:nvPr>
        </p:nvSpPr>
        <p:spPr/>
        <p:txBody>
          <a:bodyPr/>
          <a:lstStyle/>
          <a:p>
            <a:r>
              <a:rPr lang="fr-FR" dirty="0"/>
              <a:t>SOLUTION</a:t>
            </a:r>
            <a:br>
              <a:rPr lang="fr-FR" dirty="0"/>
            </a:br>
            <a:endParaRPr lang="fr-FR" dirty="0"/>
          </a:p>
        </p:txBody>
      </p:sp>
      <p:pic>
        <p:nvPicPr>
          <p:cNvPr id="5" name="Espace réservé du contenu 4">
            <a:extLst>
              <a:ext uri="{FF2B5EF4-FFF2-40B4-BE49-F238E27FC236}">
                <a16:creationId xmlns:a16="http://schemas.microsoft.com/office/drawing/2014/main" id="{0AC855FB-BCC1-6529-1626-4C40AC912CBF}"/>
              </a:ext>
            </a:extLst>
          </p:cNvPr>
          <p:cNvPicPr>
            <a:picLocks noGrp="1" noChangeAspect="1"/>
          </p:cNvPicPr>
          <p:nvPr>
            <p:ph idx="1"/>
          </p:nvPr>
        </p:nvPicPr>
        <p:blipFill>
          <a:blip r:embed="rId2"/>
          <a:stretch>
            <a:fillRect/>
          </a:stretch>
        </p:blipFill>
        <p:spPr>
          <a:xfrm>
            <a:off x="1130301" y="1866900"/>
            <a:ext cx="9461500" cy="3111500"/>
          </a:xfrm>
        </p:spPr>
      </p:pic>
    </p:spTree>
    <p:extLst>
      <p:ext uri="{BB962C8B-B14F-4D97-AF65-F5344CB8AC3E}">
        <p14:creationId xmlns:p14="http://schemas.microsoft.com/office/powerpoint/2010/main" val="2760575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C4A63-6440-2710-F066-D2C2D5AC1783}"/>
              </a:ext>
            </a:extLst>
          </p:cNvPr>
          <p:cNvSpPr>
            <a:spLocks noGrp="1"/>
          </p:cNvSpPr>
          <p:nvPr>
            <p:ph type="title"/>
          </p:nvPr>
        </p:nvSpPr>
        <p:spPr>
          <a:xfrm>
            <a:off x="1327255" y="1030288"/>
            <a:ext cx="4099947" cy="1035579"/>
          </a:xfrm>
        </p:spPr>
        <p:txBody>
          <a:bodyPr>
            <a:normAutofit/>
          </a:bodyPr>
          <a:lstStyle/>
          <a:p>
            <a:r>
              <a:rPr lang="fr-FR" dirty="0"/>
              <a:t>Les conditions</a:t>
            </a:r>
          </a:p>
        </p:txBody>
      </p:sp>
      <p:sp>
        <p:nvSpPr>
          <p:cNvPr id="3" name="Espace réservé du contenu 2">
            <a:extLst>
              <a:ext uri="{FF2B5EF4-FFF2-40B4-BE49-F238E27FC236}">
                <a16:creationId xmlns:a16="http://schemas.microsoft.com/office/drawing/2014/main" id="{EFDACE9C-C46F-CCBA-2AD0-746BCAA1EA3C}"/>
              </a:ext>
            </a:extLst>
          </p:cNvPr>
          <p:cNvSpPr>
            <a:spLocks noGrp="1"/>
          </p:cNvSpPr>
          <p:nvPr>
            <p:ph idx="1"/>
          </p:nvPr>
        </p:nvSpPr>
        <p:spPr>
          <a:xfrm>
            <a:off x="1327255" y="2142067"/>
            <a:ext cx="4099947" cy="3649133"/>
          </a:xfrm>
        </p:spPr>
        <p:txBody>
          <a:bodyPr>
            <a:normAutofit/>
          </a:bodyPr>
          <a:lstStyle/>
          <a:p>
            <a:r>
              <a:rPr lang="fr-FR">
                <a:latin typeface="Arial"/>
                <a:ea typeface="Arial"/>
                <a:cs typeface="Arial"/>
                <a:sym typeface="Arial"/>
              </a:rPr>
              <a:t>Elle permet d’exécuter un bloc d’instructions en fonction du  résultat (VRAI ou FAUX) d’une comparaison.</a:t>
            </a:r>
          </a:p>
          <a:p>
            <a:endParaRPr lang="fr-FR" dirty="0"/>
          </a:p>
        </p:txBody>
      </p:sp>
      <p:pic>
        <p:nvPicPr>
          <p:cNvPr id="5" name="Image 4">
            <a:extLst>
              <a:ext uri="{FF2B5EF4-FFF2-40B4-BE49-F238E27FC236}">
                <a16:creationId xmlns:a16="http://schemas.microsoft.com/office/drawing/2014/main" id="{B793F7C5-3B54-A6D1-A3F7-2D7430FAD3E1}"/>
              </a:ext>
            </a:extLst>
          </p:cNvPr>
          <p:cNvPicPr>
            <a:picLocks noChangeAspect="1"/>
          </p:cNvPicPr>
          <p:nvPr/>
        </p:nvPicPr>
        <p:blipFill>
          <a:blip r:embed="rId3"/>
          <a:stretch>
            <a:fillRect/>
          </a:stretch>
        </p:blipFill>
        <p:spPr>
          <a:xfrm>
            <a:off x="6854273" y="639098"/>
            <a:ext cx="3860963"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Image 6">
            <a:extLst>
              <a:ext uri="{FF2B5EF4-FFF2-40B4-BE49-F238E27FC236}">
                <a16:creationId xmlns:a16="http://schemas.microsoft.com/office/drawing/2014/main" id="{8F3101CB-E305-4F3D-67AC-5E006E6FD24A}"/>
              </a:ext>
            </a:extLst>
          </p:cNvPr>
          <p:cNvPicPr>
            <a:picLocks noChangeAspect="1"/>
          </p:cNvPicPr>
          <p:nvPr/>
        </p:nvPicPr>
        <p:blipFill>
          <a:blip r:embed="rId4"/>
          <a:stretch>
            <a:fillRect/>
          </a:stretch>
        </p:blipFill>
        <p:spPr>
          <a:xfrm>
            <a:off x="6705663" y="3522111"/>
            <a:ext cx="4158184"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74283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BE2338-00FA-FE19-AE80-1938BC1ACF7D}"/>
              </a:ext>
            </a:extLst>
          </p:cNvPr>
          <p:cNvSpPr>
            <a:spLocks noGrp="1"/>
          </p:cNvSpPr>
          <p:nvPr>
            <p:ph type="title"/>
          </p:nvPr>
        </p:nvSpPr>
        <p:spPr>
          <a:xfrm>
            <a:off x="825909" y="808055"/>
            <a:ext cx="3979205" cy="1453363"/>
          </a:xfrm>
        </p:spPr>
        <p:txBody>
          <a:bodyPr>
            <a:normAutofit/>
          </a:bodyPr>
          <a:lstStyle/>
          <a:p>
            <a:pPr>
              <a:lnSpc>
                <a:spcPct val="90000"/>
              </a:lnSpc>
            </a:pPr>
            <a:r>
              <a:rPr lang="fr-FR" sz="3300"/>
              <a:t>Try et EXCEPT (Gestion DES ERREURS)</a:t>
            </a:r>
          </a:p>
        </p:txBody>
      </p:sp>
      <p:sp>
        <p:nvSpPr>
          <p:cNvPr id="3" name="Espace réservé du contenu 2">
            <a:extLst>
              <a:ext uri="{FF2B5EF4-FFF2-40B4-BE49-F238E27FC236}">
                <a16:creationId xmlns:a16="http://schemas.microsoft.com/office/drawing/2014/main" id="{860631E1-D512-E8D3-202C-1718426D5791}"/>
              </a:ext>
            </a:extLst>
          </p:cNvPr>
          <p:cNvSpPr>
            <a:spLocks noGrp="1"/>
          </p:cNvSpPr>
          <p:nvPr>
            <p:ph idx="1"/>
          </p:nvPr>
        </p:nvSpPr>
        <p:spPr>
          <a:xfrm>
            <a:off x="802178" y="2261420"/>
            <a:ext cx="4002936" cy="3637935"/>
          </a:xfrm>
        </p:spPr>
        <p:txBody>
          <a:bodyPr>
            <a:normAutofit/>
          </a:bodyPr>
          <a:lstStyle/>
          <a:p>
            <a:r>
              <a:rPr lang="fr-FR" dirty="0"/>
              <a:t>Sans </a:t>
            </a:r>
            <a:r>
              <a:rPr lang="fr-FR" dirty="0" err="1"/>
              <a:t>try</a:t>
            </a:r>
            <a:r>
              <a:rPr lang="fr-FR" dirty="0"/>
              <a:t> et </a:t>
            </a:r>
            <a:r>
              <a:rPr lang="fr-FR" dirty="0" err="1"/>
              <a:t>except</a:t>
            </a:r>
            <a:r>
              <a:rPr lang="fr-FR" dirty="0"/>
              <a:t> un programme Python s’arrête complément dès qu’une erreur survient, ce qui n’est pas idéal dans de nombreux cas, </a:t>
            </a:r>
            <a:r>
              <a:rPr lang="fr-FR" dirty="0" err="1"/>
              <a:t>try</a:t>
            </a:r>
            <a:r>
              <a:rPr lang="fr-FR" dirty="0"/>
              <a:t>:</a:t>
            </a:r>
          </a:p>
          <a:p>
            <a:endParaRPr lang="fr-FR" dirty="0"/>
          </a:p>
        </p:txBody>
      </p:sp>
      <p:pic>
        <p:nvPicPr>
          <p:cNvPr id="6" name="Image 5">
            <a:extLst>
              <a:ext uri="{FF2B5EF4-FFF2-40B4-BE49-F238E27FC236}">
                <a16:creationId xmlns:a16="http://schemas.microsoft.com/office/drawing/2014/main" id="{84345E00-9EEA-D13A-CA38-ECAB24797E65}"/>
              </a:ext>
            </a:extLst>
          </p:cNvPr>
          <p:cNvPicPr>
            <a:picLocks noChangeAspect="1"/>
          </p:cNvPicPr>
          <p:nvPr/>
        </p:nvPicPr>
        <p:blipFill>
          <a:blip r:embed="rId3"/>
          <a:stretch>
            <a:fillRect/>
          </a:stretch>
        </p:blipFill>
        <p:spPr>
          <a:xfrm>
            <a:off x="5289752" y="2342112"/>
            <a:ext cx="6095593" cy="201154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22347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3BA5E2-028B-1838-F129-56907CC5BA15}"/>
              </a:ext>
            </a:extLst>
          </p:cNvPr>
          <p:cNvSpPr>
            <a:spLocks noGrp="1"/>
          </p:cNvSpPr>
          <p:nvPr>
            <p:ph type="title"/>
          </p:nvPr>
        </p:nvSpPr>
        <p:spPr>
          <a:xfrm>
            <a:off x="7865806" y="643463"/>
            <a:ext cx="3706762" cy="1608124"/>
          </a:xfrm>
        </p:spPr>
        <p:txBody>
          <a:bodyPr>
            <a:normAutofit/>
          </a:bodyPr>
          <a:lstStyle/>
          <a:p>
            <a:r>
              <a:rPr lang="fr-FR" dirty="0"/>
              <a:t>Exercice</a:t>
            </a:r>
          </a:p>
        </p:txBody>
      </p:sp>
      <p:pic>
        <p:nvPicPr>
          <p:cNvPr id="5" name="Picture 4" descr="Plusieurs points d’interrogation sur fond noir">
            <a:extLst>
              <a:ext uri="{FF2B5EF4-FFF2-40B4-BE49-F238E27FC236}">
                <a16:creationId xmlns:a16="http://schemas.microsoft.com/office/drawing/2014/main" id="{87D83CB4-3C5A-6F83-CCFC-898931915367}"/>
              </a:ext>
            </a:extLst>
          </p:cNvPr>
          <p:cNvPicPr>
            <a:picLocks noChangeAspect="1"/>
          </p:cNvPicPr>
          <p:nvPr/>
        </p:nvPicPr>
        <p:blipFill rotWithShape="1">
          <a:blip r:embed="rId3"/>
          <a:srcRect l="32818" r="2" b="2"/>
          <a:stretch/>
        </p:blipFill>
        <p:spPr>
          <a:xfrm>
            <a:off x="20" y="975"/>
            <a:ext cx="7552924" cy="6858000"/>
          </a:xfrm>
          <a:prstGeom prst="rect">
            <a:avLst/>
          </a:prstGeom>
        </p:spPr>
      </p:pic>
      <p:sp>
        <p:nvSpPr>
          <p:cNvPr id="3" name="Espace réservé du contenu 2">
            <a:extLst>
              <a:ext uri="{FF2B5EF4-FFF2-40B4-BE49-F238E27FC236}">
                <a16:creationId xmlns:a16="http://schemas.microsoft.com/office/drawing/2014/main" id="{EE6EC025-D10C-6F88-74AD-90FDB3B36138}"/>
              </a:ext>
            </a:extLst>
          </p:cNvPr>
          <p:cNvSpPr>
            <a:spLocks noGrp="1"/>
          </p:cNvSpPr>
          <p:nvPr>
            <p:ph idx="1"/>
          </p:nvPr>
        </p:nvSpPr>
        <p:spPr>
          <a:xfrm>
            <a:off x="7865806" y="2251587"/>
            <a:ext cx="3706762" cy="3972232"/>
          </a:xfrm>
        </p:spPr>
        <p:txBody>
          <a:bodyPr>
            <a:normAutofit/>
          </a:bodyPr>
          <a:lstStyle/>
          <a:p>
            <a:pPr>
              <a:lnSpc>
                <a:spcPct val="90000"/>
              </a:lnSpc>
            </a:pPr>
            <a:r>
              <a:rPr lang="fr-FR" dirty="0"/>
              <a:t>Comparer l'âge de l’input et afficher</a:t>
            </a:r>
            <a:endParaRPr lang="fr-FR"/>
          </a:p>
          <a:p>
            <a:pPr>
              <a:lnSpc>
                <a:spcPct val="90000"/>
              </a:lnSpc>
            </a:pPr>
            <a:r>
              <a:rPr lang="fr-FR" dirty="0"/>
              <a:t>Si l'âge == 0 alors vous devez reposer la question (en affichant une erreur :   vous avez fait une erreur  )</a:t>
            </a:r>
            <a:endParaRPr lang="fr-FR"/>
          </a:p>
          <a:p>
            <a:pPr>
              <a:lnSpc>
                <a:spcPct val="90000"/>
              </a:lnSpc>
            </a:pPr>
            <a:r>
              <a:rPr lang="fr-FR" dirty="0"/>
              <a:t>Si il est majeur (vous êtes majeurs)</a:t>
            </a:r>
            <a:endParaRPr lang="fr-FR"/>
          </a:p>
          <a:p>
            <a:pPr>
              <a:lnSpc>
                <a:spcPct val="90000"/>
              </a:lnSpc>
            </a:pPr>
            <a:r>
              <a:rPr lang="fr-FR" dirty="0"/>
              <a:t>Sinon il est mineur(vous êtes mineurs)</a:t>
            </a:r>
            <a:endParaRPr lang="fr-FR"/>
          </a:p>
          <a:p>
            <a:pPr>
              <a:lnSpc>
                <a:spcPct val="90000"/>
              </a:lnSpc>
            </a:pPr>
            <a:r>
              <a:rPr lang="fr-FR" dirty="0"/>
              <a:t>Astuce pour le code ne s’arrête pas, quand vous utilisez ( </a:t>
            </a:r>
            <a:r>
              <a:rPr lang="fr-FR" dirty="0" err="1"/>
              <a:t>try</a:t>
            </a:r>
            <a:r>
              <a:rPr lang="fr-FR" dirty="0"/>
              <a:t> /</a:t>
            </a:r>
            <a:r>
              <a:rPr lang="fr-FR" dirty="0" err="1"/>
              <a:t>execpt</a:t>
            </a:r>
            <a:r>
              <a:rPr lang="fr-FR" dirty="0"/>
              <a:t>)</a:t>
            </a:r>
            <a:endParaRPr lang="fr-FR"/>
          </a:p>
          <a:p>
            <a:pPr>
              <a:lnSpc>
                <a:spcPct val="90000"/>
              </a:lnSpc>
            </a:pPr>
            <a:endParaRPr lang="fr-FR"/>
          </a:p>
        </p:txBody>
      </p:sp>
    </p:spTree>
    <p:extLst>
      <p:ext uri="{BB962C8B-B14F-4D97-AF65-F5344CB8AC3E}">
        <p14:creationId xmlns:p14="http://schemas.microsoft.com/office/powerpoint/2010/main" val="121520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FD65A1-FEE8-3351-348E-5849A20F13F6}"/>
              </a:ext>
            </a:extLst>
          </p:cNvPr>
          <p:cNvSpPr>
            <a:spLocks noGrp="1"/>
          </p:cNvSpPr>
          <p:nvPr>
            <p:ph type="title"/>
          </p:nvPr>
        </p:nvSpPr>
        <p:spPr/>
        <p:txBody>
          <a:bodyPr/>
          <a:lstStyle/>
          <a:p>
            <a:r>
              <a:rPr lang="fr-FR" dirty="0" err="1"/>
              <a:t>sOLUTION</a:t>
            </a:r>
            <a:endParaRPr lang="fr-FR" dirty="0"/>
          </a:p>
        </p:txBody>
      </p:sp>
      <p:pic>
        <p:nvPicPr>
          <p:cNvPr id="5" name="Espace réservé du contenu 4">
            <a:extLst>
              <a:ext uri="{FF2B5EF4-FFF2-40B4-BE49-F238E27FC236}">
                <a16:creationId xmlns:a16="http://schemas.microsoft.com/office/drawing/2014/main" id="{5C30CA71-FE34-983A-2AE8-95EA5C15A481}"/>
              </a:ext>
            </a:extLst>
          </p:cNvPr>
          <p:cNvPicPr>
            <a:picLocks noGrp="1" noChangeAspect="1"/>
          </p:cNvPicPr>
          <p:nvPr>
            <p:ph idx="1"/>
          </p:nvPr>
        </p:nvPicPr>
        <p:blipFill>
          <a:blip r:embed="rId2"/>
          <a:stretch>
            <a:fillRect/>
          </a:stretch>
        </p:blipFill>
        <p:spPr>
          <a:xfrm>
            <a:off x="2201161" y="2141538"/>
            <a:ext cx="7100703" cy="3649662"/>
          </a:xfrm>
        </p:spPr>
      </p:pic>
    </p:spTree>
    <p:extLst>
      <p:ext uri="{BB962C8B-B14F-4D97-AF65-F5344CB8AC3E}">
        <p14:creationId xmlns:p14="http://schemas.microsoft.com/office/powerpoint/2010/main" val="1340305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66896D-189C-0538-88FF-08883016504B}"/>
              </a:ext>
            </a:extLst>
          </p:cNvPr>
          <p:cNvSpPr>
            <a:spLocks noGrp="1"/>
          </p:cNvSpPr>
          <p:nvPr>
            <p:ph type="title"/>
          </p:nvPr>
        </p:nvSpPr>
        <p:spPr/>
        <p:txBody>
          <a:bodyPr/>
          <a:lstStyle/>
          <a:p>
            <a:r>
              <a:rPr lang="fr-FR" dirty="0"/>
              <a:t>Les fonctions (partie 2)</a:t>
            </a:r>
          </a:p>
        </p:txBody>
      </p:sp>
      <p:sp>
        <p:nvSpPr>
          <p:cNvPr id="3" name="Espace réservé du contenu 2">
            <a:extLst>
              <a:ext uri="{FF2B5EF4-FFF2-40B4-BE49-F238E27FC236}">
                <a16:creationId xmlns:a16="http://schemas.microsoft.com/office/drawing/2014/main" id="{33BF82CB-B5E3-0E44-238B-3DAEE67A6274}"/>
              </a:ext>
            </a:extLst>
          </p:cNvPr>
          <p:cNvSpPr>
            <a:spLocks noGrp="1"/>
          </p:cNvSpPr>
          <p:nvPr>
            <p:ph idx="1"/>
          </p:nvPr>
        </p:nvSpPr>
        <p:spPr/>
        <p:txBody>
          <a:bodyPr>
            <a:normAutofit fontScale="85000" lnSpcReduction="20000"/>
          </a:bodyPr>
          <a:lstStyle/>
          <a:p>
            <a:r>
              <a:rPr lang="fr-FR" b="0" i="0" dirty="0">
                <a:solidFill>
                  <a:srgbClr val="D1D5DB"/>
                </a:solidFill>
                <a:effectLst/>
                <a:latin typeface="Söhne"/>
              </a:rPr>
              <a:t>Une fonction permet de regrouper un ensemble d'instructions qui effectuent une tâche spécifique. Cela permet de réutiliser ce code partout où cette tâche doit être effectuée, sans avoir à réécrire le même code.</a:t>
            </a:r>
          </a:p>
          <a:p>
            <a:r>
              <a:rPr lang="fr-FR" b="0" i="0" dirty="0">
                <a:solidFill>
                  <a:srgbClr val="D1D5DB"/>
                </a:solidFill>
                <a:effectLst/>
                <a:latin typeface="Söhne"/>
              </a:rPr>
              <a:t>Les fonctions aident à diviser un programme complexe en petites unités ou modules. Cela rend le programme plus organisé, plus facile à comprendre et à maintenir.</a:t>
            </a:r>
          </a:p>
          <a:p>
            <a:r>
              <a:rPr lang="fr-FR" b="0" i="0" dirty="0">
                <a:solidFill>
                  <a:srgbClr val="D1D5DB"/>
                </a:solidFill>
                <a:effectLst/>
                <a:latin typeface="Söhne"/>
              </a:rPr>
              <a:t>Si un morceau de code doit être modifié, il est plus facile de modifier une fonction plutôt que plusieurs morceaux de code similaires dispersés dans un programme.</a:t>
            </a:r>
            <a:endParaRPr lang="fr-FR" dirty="0">
              <a:solidFill>
                <a:srgbClr val="D1D5DB"/>
              </a:solidFill>
              <a:latin typeface="Söhne"/>
            </a:endParaRPr>
          </a:p>
          <a:p>
            <a:r>
              <a:rPr lang="fr-FR" b="0" i="0" dirty="0">
                <a:solidFill>
                  <a:srgbClr val="D1D5DB"/>
                </a:solidFill>
                <a:effectLst/>
                <a:latin typeface="Söhne"/>
              </a:rPr>
              <a:t>En utilisant des fonctions, les erreurs sont souvent confinées à une petite partie du programme, ce qui rend le débogage plus facile.</a:t>
            </a:r>
          </a:p>
          <a:p>
            <a:r>
              <a:rPr lang="fr-FR" b="0" i="0" dirty="0">
                <a:solidFill>
                  <a:srgbClr val="D1D5DB"/>
                </a:solidFill>
                <a:effectLst/>
                <a:latin typeface="Söhne"/>
              </a:rPr>
              <a:t>Les fonctions peuvent être écrites de manière à être partagées entre différents programmes ou par différents programmeurs travaillant sur le même projet.</a:t>
            </a:r>
            <a:endParaRPr lang="fr-FR" dirty="0">
              <a:solidFill>
                <a:srgbClr val="D1D5DB"/>
              </a:solidFill>
              <a:latin typeface="Söhne"/>
            </a:endParaRPr>
          </a:p>
          <a:p>
            <a:r>
              <a:rPr lang="fr-FR" b="0" i="0" dirty="0">
                <a:solidFill>
                  <a:srgbClr val="D1D5DB"/>
                </a:solidFill>
                <a:effectLst/>
                <a:latin typeface="Söhne"/>
              </a:rPr>
              <a:t>Les performances du code peuvent être optimisées en modifiant uniquement les fonctions, sans avoir besoin de modifier tout le programme.</a:t>
            </a:r>
          </a:p>
          <a:p>
            <a:r>
              <a:rPr lang="fr-FR" b="0" i="0" dirty="0">
                <a:solidFill>
                  <a:srgbClr val="D1D5DB"/>
                </a:solidFill>
                <a:effectLst/>
                <a:latin typeface="Söhne"/>
              </a:rPr>
              <a:t>En résumé, les fonctions sont essentielles pour écrire des programmes efficaces, maintenables et évolutifs. Elles sont un concept fondamental en programmation et sont utilisées dans presque tous les langages de programmation</a:t>
            </a:r>
            <a:endParaRPr lang="fr-FR" dirty="0"/>
          </a:p>
        </p:txBody>
      </p:sp>
    </p:spTree>
    <p:extLst>
      <p:ext uri="{BB962C8B-B14F-4D97-AF65-F5344CB8AC3E}">
        <p14:creationId xmlns:p14="http://schemas.microsoft.com/office/powerpoint/2010/main" val="3951364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9DB059-9386-6439-10BA-AF88224F18F0}"/>
              </a:ext>
            </a:extLst>
          </p:cNvPr>
          <p:cNvSpPr>
            <a:spLocks noGrp="1"/>
          </p:cNvSpPr>
          <p:nvPr>
            <p:ph type="title"/>
          </p:nvPr>
        </p:nvSpPr>
        <p:spPr/>
        <p:txBody>
          <a:bodyPr/>
          <a:lstStyle/>
          <a:p>
            <a:r>
              <a:rPr lang="fr-FR" dirty="0"/>
              <a:t>Exemple DE FONCTION</a:t>
            </a:r>
            <a:br>
              <a:rPr lang="fr-FR" dirty="0"/>
            </a:br>
            <a:endParaRPr lang="fr-FR" dirty="0"/>
          </a:p>
        </p:txBody>
      </p:sp>
      <p:pic>
        <p:nvPicPr>
          <p:cNvPr id="5" name="Espace réservé du contenu 4">
            <a:extLst>
              <a:ext uri="{FF2B5EF4-FFF2-40B4-BE49-F238E27FC236}">
                <a16:creationId xmlns:a16="http://schemas.microsoft.com/office/drawing/2014/main" id="{2F76BD1D-88AC-3DD4-3338-5A08EEFE4980}"/>
              </a:ext>
            </a:extLst>
          </p:cNvPr>
          <p:cNvPicPr>
            <a:picLocks noGrp="1" noChangeAspect="1"/>
          </p:cNvPicPr>
          <p:nvPr>
            <p:ph idx="1"/>
          </p:nvPr>
        </p:nvPicPr>
        <p:blipFill>
          <a:blip r:embed="rId2"/>
          <a:stretch>
            <a:fillRect/>
          </a:stretch>
        </p:blipFill>
        <p:spPr>
          <a:xfrm>
            <a:off x="2388718" y="2218287"/>
            <a:ext cx="6725589" cy="3496163"/>
          </a:xfrm>
        </p:spPr>
      </p:pic>
    </p:spTree>
    <p:extLst>
      <p:ext uri="{BB962C8B-B14F-4D97-AF65-F5344CB8AC3E}">
        <p14:creationId xmlns:p14="http://schemas.microsoft.com/office/powerpoint/2010/main" val="1208129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re 1">
            <a:extLst>
              <a:ext uri="{FF2B5EF4-FFF2-40B4-BE49-F238E27FC236}">
                <a16:creationId xmlns:a16="http://schemas.microsoft.com/office/drawing/2014/main" id="{3EE6A50F-0D1B-5F6D-9725-35336EB9C3DB}"/>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Les imports des fonctions</a:t>
            </a:r>
            <a:br>
              <a:rPr lang="en-US" sz="4800">
                <a:solidFill>
                  <a:srgbClr val="FFFFFF"/>
                </a:solidFill>
              </a:rPr>
            </a:br>
            <a:endParaRPr lang="en-US" sz="4800">
              <a:solidFill>
                <a:srgbClr val="FFFFFF"/>
              </a:solidFill>
            </a:endParaRPr>
          </a:p>
        </p:txBody>
      </p:sp>
      <p:sp>
        <p:nvSpPr>
          <p:cNvPr id="3" name="Espace réservé du contenu 2">
            <a:extLst>
              <a:ext uri="{FF2B5EF4-FFF2-40B4-BE49-F238E27FC236}">
                <a16:creationId xmlns:a16="http://schemas.microsoft.com/office/drawing/2014/main" id="{842C3B4C-7018-E5D0-966F-12C1B9A8B64C}"/>
              </a:ext>
            </a:extLst>
          </p:cNvPr>
          <p:cNvSpPr>
            <a:spLocks noGrp="1"/>
          </p:cNvSpPr>
          <p:nvPr>
            <p:ph idx="1"/>
          </p:nvPr>
        </p:nvSpPr>
        <p:spPr>
          <a:xfrm>
            <a:off x="486876" y="4851399"/>
            <a:ext cx="4513792" cy="914401"/>
          </a:xfrm>
        </p:spPr>
        <p:txBody>
          <a:bodyPr vert="horz" lIns="91440" tIns="45720" rIns="91440" bIns="45720" rtlCol="0" anchor="t">
            <a:normAutofit/>
          </a:bodyPr>
          <a:lstStyle/>
          <a:p>
            <a:pPr marL="0" indent="0" algn="r">
              <a:buNone/>
            </a:pPr>
            <a:r>
              <a:rPr lang="en-US" cap="all">
                <a:solidFill>
                  <a:srgbClr val="FFFFFF"/>
                </a:solidFill>
              </a:rPr>
              <a:t>Comme nous l’avons vu nous pouvons importer des fonctions sur un autre fichier</a:t>
            </a:r>
          </a:p>
        </p:txBody>
      </p:sp>
      <p:sp useBgFill="1">
        <p:nvSpPr>
          <p:cNvPr id="16"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 name="Straight Connector 20">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Image 4">
            <a:extLst>
              <a:ext uri="{FF2B5EF4-FFF2-40B4-BE49-F238E27FC236}">
                <a16:creationId xmlns:a16="http://schemas.microsoft.com/office/drawing/2014/main" id="{10351C9D-0FDE-FA04-77F3-9277A6C8BC85}"/>
              </a:ext>
            </a:extLst>
          </p:cNvPr>
          <p:cNvPicPr>
            <a:picLocks noChangeAspect="1"/>
          </p:cNvPicPr>
          <p:nvPr/>
        </p:nvPicPr>
        <p:blipFill>
          <a:blip r:embed="rId3"/>
          <a:stretch>
            <a:fillRect/>
          </a:stretch>
        </p:blipFill>
        <p:spPr>
          <a:xfrm>
            <a:off x="6664679" y="2604687"/>
            <a:ext cx="5124328" cy="2869623"/>
          </a:xfrm>
          <a:prstGeom prst="rect">
            <a:avLst/>
          </a:prstGeom>
        </p:spPr>
      </p:pic>
    </p:spTree>
    <p:extLst>
      <p:ext uri="{BB962C8B-B14F-4D97-AF65-F5344CB8AC3E}">
        <p14:creationId xmlns:p14="http://schemas.microsoft.com/office/powerpoint/2010/main" val="1454794443"/>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0B30BE-ACFB-9E0C-75F7-4A0326991763}"/>
              </a:ext>
            </a:extLst>
          </p:cNvPr>
          <p:cNvSpPr>
            <a:spLocks noGrp="1"/>
          </p:cNvSpPr>
          <p:nvPr>
            <p:ph type="title"/>
          </p:nvPr>
        </p:nvSpPr>
        <p:spPr>
          <a:xfrm>
            <a:off x="6400800" y="609600"/>
            <a:ext cx="5147730" cy="1641987"/>
          </a:xfrm>
        </p:spPr>
        <p:txBody>
          <a:bodyPr>
            <a:normAutofit/>
          </a:bodyPr>
          <a:lstStyle/>
          <a:p>
            <a:pPr>
              <a:lnSpc>
                <a:spcPct val="90000"/>
              </a:lnSpc>
            </a:pPr>
            <a:r>
              <a:rPr lang="fr-FR" dirty="0"/>
              <a:t>Faire attention à l’emplacement du fichier</a:t>
            </a:r>
            <a:endParaRPr lang="fr-FR"/>
          </a:p>
        </p:txBody>
      </p:sp>
      <p:pic>
        <p:nvPicPr>
          <p:cNvPr id="5" name="Espace réservé du contenu 4">
            <a:extLst>
              <a:ext uri="{FF2B5EF4-FFF2-40B4-BE49-F238E27FC236}">
                <a16:creationId xmlns:a16="http://schemas.microsoft.com/office/drawing/2014/main" id="{CAE368BD-7303-19C6-9C09-0EB76D046372}"/>
              </a:ext>
            </a:extLst>
          </p:cNvPr>
          <p:cNvPicPr>
            <a:picLocks noChangeAspect="1"/>
          </p:cNvPicPr>
          <p:nvPr/>
        </p:nvPicPr>
        <p:blipFill rotWithShape="1">
          <a:blip r:embed="rId3"/>
          <a:srcRect r="55556"/>
          <a:stretch/>
        </p:blipFill>
        <p:spPr>
          <a:xfrm>
            <a:off x="20" y="975"/>
            <a:ext cx="6095980" cy="6858000"/>
          </a:xfrm>
          <a:prstGeom prst="rect">
            <a:avLst/>
          </a:prstGeom>
        </p:spPr>
      </p:pic>
    </p:spTree>
    <p:extLst>
      <p:ext uri="{BB962C8B-B14F-4D97-AF65-F5344CB8AC3E}">
        <p14:creationId xmlns:p14="http://schemas.microsoft.com/office/powerpoint/2010/main" val="4249090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898397-9E7E-8715-6F93-1C9DBE4AFCE3}"/>
              </a:ext>
            </a:extLst>
          </p:cNvPr>
          <p:cNvSpPr>
            <a:spLocks noGrp="1"/>
          </p:cNvSpPr>
          <p:nvPr>
            <p:ph type="title"/>
          </p:nvPr>
        </p:nvSpPr>
        <p:spPr>
          <a:xfrm>
            <a:off x="6400800" y="609600"/>
            <a:ext cx="5147730" cy="1641987"/>
          </a:xfrm>
        </p:spPr>
        <p:txBody>
          <a:bodyPr>
            <a:normAutofit/>
          </a:bodyPr>
          <a:lstStyle/>
          <a:p>
            <a:pPr>
              <a:lnSpc>
                <a:spcPct val="90000"/>
              </a:lnSpc>
            </a:pPr>
            <a:r>
              <a:rPr lang="fr-FR" sz="2800"/>
              <a:t>Connaissez-vous python?</a:t>
            </a:r>
            <a:br>
              <a:rPr lang="fr-FR" sz="2800"/>
            </a:br>
            <a:r>
              <a:rPr lang="fr-FR" sz="2800"/>
              <a:t>Avez-vous déjà codé en python?</a:t>
            </a:r>
            <a:br>
              <a:rPr lang="fr-FR" sz="2800"/>
            </a:br>
            <a:endParaRPr lang="fr-FR" sz="2800"/>
          </a:p>
        </p:txBody>
      </p:sp>
      <p:pic>
        <p:nvPicPr>
          <p:cNvPr id="5" name="Picture 4" descr="Sphère de filet et boutons">
            <a:extLst>
              <a:ext uri="{FF2B5EF4-FFF2-40B4-BE49-F238E27FC236}">
                <a16:creationId xmlns:a16="http://schemas.microsoft.com/office/drawing/2014/main" id="{78AD8C1B-276F-71D4-69E2-59E600E1353A}"/>
              </a:ext>
            </a:extLst>
          </p:cNvPr>
          <p:cNvPicPr>
            <a:picLocks noChangeAspect="1"/>
          </p:cNvPicPr>
          <p:nvPr/>
        </p:nvPicPr>
        <p:blipFill rotWithShape="1">
          <a:blip r:embed="rId3"/>
          <a:srcRect l="32161" r="1172"/>
          <a:stretch/>
        </p:blipFill>
        <p:spPr>
          <a:xfrm>
            <a:off x="20" y="975"/>
            <a:ext cx="6095980" cy="6858000"/>
          </a:xfrm>
          <a:prstGeom prst="rect">
            <a:avLst/>
          </a:prstGeom>
        </p:spPr>
      </p:pic>
      <p:sp>
        <p:nvSpPr>
          <p:cNvPr id="3" name="Espace réservé du contenu 2">
            <a:extLst>
              <a:ext uri="{FF2B5EF4-FFF2-40B4-BE49-F238E27FC236}">
                <a16:creationId xmlns:a16="http://schemas.microsoft.com/office/drawing/2014/main" id="{523C1B59-7899-D702-2684-76B06D1177E9}"/>
              </a:ext>
            </a:extLst>
          </p:cNvPr>
          <p:cNvSpPr>
            <a:spLocks noGrp="1"/>
          </p:cNvSpPr>
          <p:nvPr>
            <p:ph idx="1"/>
          </p:nvPr>
        </p:nvSpPr>
        <p:spPr>
          <a:xfrm>
            <a:off x="6400800" y="2251587"/>
            <a:ext cx="5147730" cy="3637935"/>
          </a:xfrm>
        </p:spPr>
        <p:txBody>
          <a:bodyPr>
            <a:normAutofit/>
          </a:bodyPr>
          <a:lstStyle/>
          <a:p>
            <a:r>
              <a:rPr lang="fr-FR" dirty="0"/>
              <a:t>Quel sont les sites qui utilisent python?</a:t>
            </a:r>
          </a:p>
          <a:p>
            <a:r>
              <a:rPr lang="fr-FR" dirty="0"/>
              <a:t>Quel sont les différentes utilisations de python et dans quel Domaine?</a:t>
            </a:r>
          </a:p>
        </p:txBody>
      </p:sp>
    </p:spTree>
    <p:extLst>
      <p:ext uri="{BB962C8B-B14F-4D97-AF65-F5344CB8AC3E}">
        <p14:creationId xmlns:p14="http://schemas.microsoft.com/office/powerpoint/2010/main" val="3185896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DD9417-4A89-8C59-9F78-F9C2A65CD429}"/>
              </a:ext>
            </a:extLst>
          </p:cNvPr>
          <p:cNvSpPr>
            <a:spLocks noGrp="1"/>
          </p:cNvSpPr>
          <p:nvPr>
            <p:ph type="title"/>
          </p:nvPr>
        </p:nvSpPr>
        <p:spPr>
          <a:xfrm>
            <a:off x="6400800" y="609600"/>
            <a:ext cx="5147730" cy="1641987"/>
          </a:xfrm>
        </p:spPr>
        <p:txBody>
          <a:bodyPr>
            <a:normAutofit/>
          </a:bodyPr>
          <a:lstStyle/>
          <a:p>
            <a:r>
              <a:rPr lang="fr-FR" dirty="0"/>
              <a:t>Exercice</a:t>
            </a:r>
            <a:br>
              <a:rPr lang="fr-FR" dirty="0"/>
            </a:br>
            <a:endParaRPr lang="fr-FR" dirty="0"/>
          </a:p>
        </p:txBody>
      </p:sp>
      <p:pic>
        <p:nvPicPr>
          <p:cNvPr id="5" name="Picture 4" descr="Point d’exclamation sur un arrière-plan jaune">
            <a:extLst>
              <a:ext uri="{FF2B5EF4-FFF2-40B4-BE49-F238E27FC236}">
                <a16:creationId xmlns:a16="http://schemas.microsoft.com/office/drawing/2014/main" id="{1F731BE6-81F5-745A-79B6-EA977FD16D97}"/>
              </a:ext>
            </a:extLst>
          </p:cNvPr>
          <p:cNvPicPr>
            <a:picLocks noChangeAspect="1"/>
          </p:cNvPicPr>
          <p:nvPr/>
        </p:nvPicPr>
        <p:blipFill rotWithShape="1">
          <a:blip r:embed="rId3"/>
          <a:srcRect l="23125" r="10208"/>
          <a:stretch/>
        </p:blipFill>
        <p:spPr>
          <a:xfrm>
            <a:off x="20" y="975"/>
            <a:ext cx="6095980" cy="6858000"/>
          </a:xfrm>
          <a:prstGeom prst="rect">
            <a:avLst/>
          </a:prstGeom>
        </p:spPr>
      </p:pic>
      <p:sp>
        <p:nvSpPr>
          <p:cNvPr id="3" name="Espace réservé du contenu 2">
            <a:extLst>
              <a:ext uri="{FF2B5EF4-FFF2-40B4-BE49-F238E27FC236}">
                <a16:creationId xmlns:a16="http://schemas.microsoft.com/office/drawing/2014/main" id="{8081CF0E-0529-43F3-FDDA-DA0637CF6687}"/>
              </a:ext>
            </a:extLst>
          </p:cNvPr>
          <p:cNvSpPr>
            <a:spLocks noGrp="1"/>
          </p:cNvSpPr>
          <p:nvPr>
            <p:ph idx="1"/>
          </p:nvPr>
        </p:nvSpPr>
        <p:spPr>
          <a:xfrm>
            <a:off x="6400800" y="2251587"/>
            <a:ext cx="5147730" cy="3637935"/>
          </a:xfrm>
        </p:spPr>
        <p:txBody>
          <a:bodyPr>
            <a:normAutofit/>
          </a:bodyPr>
          <a:lstStyle/>
          <a:p>
            <a:r>
              <a:rPr lang="fr-FR" dirty="0"/>
              <a:t>Crée deux fichiers : une avec la fonction : qui permet de demander le nom et l'âge</a:t>
            </a:r>
          </a:p>
          <a:p>
            <a:r>
              <a:rPr lang="fr-FR" dirty="0"/>
              <a:t>Une autre avec l’appel de la fonction qui demanderais le nom et l'âge de 5 personne</a:t>
            </a:r>
          </a:p>
        </p:txBody>
      </p:sp>
    </p:spTree>
    <p:extLst>
      <p:ext uri="{BB962C8B-B14F-4D97-AF65-F5344CB8AC3E}">
        <p14:creationId xmlns:p14="http://schemas.microsoft.com/office/powerpoint/2010/main" val="2411490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E9F413-D544-7F90-4F51-081132C2D9D0}"/>
              </a:ext>
            </a:extLst>
          </p:cNvPr>
          <p:cNvSpPr>
            <a:spLocks noGrp="1"/>
          </p:cNvSpPr>
          <p:nvPr>
            <p:ph type="title"/>
          </p:nvPr>
        </p:nvSpPr>
        <p:spPr/>
        <p:txBody>
          <a:bodyPr/>
          <a:lstStyle/>
          <a:p>
            <a:r>
              <a:rPr lang="fr-FR" dirty="0"/>
              <a:t>Solution(Le fichier de la question)</a:t>
            </a:r>
            <a:br>
              <a:rPr lang="fr-FR" dirty="0"/>
            </a:br>
            <a:endParaRPr lang="fr-FR" dirty="0"/>
          </a:p>
        </p:txBody>
      </p:sp>
      <p:pic>
        <p:nvPicPr>
          <p:cNvPr id="5" name="Espace réservé du contenu 4">
            <a:extLst>
              <a:ext uri="{FF2B5EF4-FFF2-40B4-BE49-F238E27FC236}">
                <a16:creationId xmlns:a16="http://schemas.microsoft.com/office/drawing/2014/main" id="{AA347AB2-89FC-B55C-B905-9C0EAAE56A9F}"/>
              </a:ext>
            </a:extLst>
          </p:cNvPr>
          <p:cNvPicPr>
            <a:picLocks noGrp="1" noChangeAspect="1"/>
          </p:cNvPicPr>
          <p:nvPr>
            <p:ph idx="1"/>
          </p:nvPr>
        </p:nvPicPr>
        <p:blipFill>
          <a:blip r:embed="rId2"/>
          <a:stretch>
            <a:fillRect/>
          </a:stretch>
        </p:blipFill>
        <p:spPr>
          <a:xfrm>
            <a:off x="685801" y="1608881"/>
            <a:ext cx="11155100" cy="4896091"/>
          </a:xfrm>
        </p:spPr>
      </p:pic>
    </p:spTree>
    <p:extLst>
      <p:ext uri="{BB962C8B-B14F-4D97-AF65-F5344CB8AC3E}">
        <p14:creationId xmlns:p14="http://schemas.microsoft.com/office/powerpoint/2010/main" val="771359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B8C8ED-D9E6-4D99-E1CA-1950240C99E2}"/>
              </a:ext>
            </a:extLst>
          </p:cNvPr>
          <p:cNvSpPr>
            <a:spLocks noGrp="1"/>
          </p:cNvSpPr>
          <p:nvPr>
            <p:ph type="title"/>
          </p:nvPr>
        </p:nvSpPr>
        <p:spPr/>
        <p:txBody>
          <a:bodyPr>
            <a:normAutofit fontScale="90000"/>
          </a:bodyPr>
          <a:lstStyle/>
          <a:p>
            <a:r>
              <a:rPr lang="fr-FR" dirty="0"/>
              <a:t>Solution DE L ’ autre fichier</a:t>
            </a:r>
            <a:br>
              <a:rPr lang="fr-FR" dirty="0"/>
            </a:br>
            <a:br>
              <a:rPr lang="fr-FR" dirty="0"/>
            </a:br>
            <a:br>
              <a:rPr lang="fr-FR" dirty="0"/>
            </a:br>
            <a:br>
              <a:rPr lang="fr-FR" dirty="0"/>
            </a:br>
            <a:endParaRPr lang="fr-FR" dirty="0"/>
          </a:p>
        </p:txBody>
      </p:sp>
      <p:pic>
        <p:nvPicPr>
          <p:cNvPr id="5" name="Espace réservé du contenu 4">
            <a:extLst>
              <a:ext uri="{FF2B5EF4-FFF2-40B4-BE49-F238E27FC236}">
                <a16:creationId xmlns:a16="http://schemas.microsoft.com/office/drawing/2014/main" id="{27CF1775-F89F-13DA-6C96-E0FA9A3728CF}"/>
              </a:ext>
            </a:extLst>
          </p:cNvPr>
          <p:cNvPicPr>
            <a:picLocks noGrp="1" noChangeAspect="1"/>
          </p:cNvPicPr>
          <p:nvPr>
            <p:ph idx="1"/>
          </p:nvPr>
        </p:nvPicPr>
        <p:blipFill>
          <a:blip r:embed="rId2"/>
          <a:stretch>
            <a:fillRect/>
          </a:stretch>
        </p:blipFill>
        <p:spPr>
          <a:xfrm>
            <a:off x="821803" y="1365813"/>
            <a:ext cx="10845478" cy="4425387"/>
          </a:xfrm>
        </p:spPr>
      </p:pic>
      <p:sp>
        <p:nvSpPr>
          <p:cNvPr id="6" name="ZoneTexte 5">
            <a:extLst>
              <a:ext uri="{FF2B5EF4-FFF2-40B4-BE49-F238E27FC236}">
                <a16:creationId xmlns:a16="http://schemas.microsoft.com/office/drawing/2014/main" id="{4D00AB7A-FAE9-FA16-F224-4A7414A82188}"/>
              </a:ext>
            </a:extLst>
          </p:cNvPr>
          <p:cNvSpPr txBox="1"/>
          <p:nvPr/>
        </p:nvSpPr>
        <p:spPr>
          <a:xfrm>
            <a:off x="1794076" y="6099858"/>
            <a:ext cx="9456516" cy="646331"/>
          </a:xfrm>
          <a:prstGeom prst="rect">
            <a:avLst/>
          </a:prstGeom>
          <a:noFill/>
        </p:spPr>
        <p:txBody>
          <a:bodyPr wrap="square" rtlCol="0">
            <a:spAutoFit/>
          </a:bodyPr>
          <a:lstStyle/>
          <a:p>
            <a:r>
              <a:rPr lang="fr-FR" dirty="0"/>
              <a:t>Qu’est qui ne va pas avec ce code?</a:t>
            </a:r>
          </a:p>
          <a:p>
            <a:endParaRPr lang="fr-FR" dirty="0"/>
          </a:p>
        </p:txBody>
      </p:sp>
    </p:spTree>
    <p:extLst>
      <p:ext uri="{BB962C8B-B14F-4D97-AF65-F5344CB8AC3E}">
        <p14:creationId xmlns:p14="http://schemas.microsoft.com/office/powerpoint/2010/main" val="1992857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6F8163-AB3B-1F6A-6CC0-9978CE1230AA}"/>
              </a:ext>
            </a:extLst>
          </p:cNvPr>
          <p:cNvSpPr>
            <a:spLocks noGrp="1"/>
          </p:cNvSpPr>
          <p:nvPr>
            <p:ph type="title"/>
          </p:nvPr>
        </p:nvSpPr>
        <p:spPr/>
        <p:txBody>
          <a:bodyPr/>
          <a:lstStyle/>
          <a:p>
            <a:r>
              <a:rPr lang="fr-FR" dirty="0"/>
              <a:t>Les boucles (FOR)</a:t>
            </a:r>
            <a:br>
              <a:rPr lang="fr-FR" dirty="0"/>
            </a:br>
            <a:endParaRPr lang="fr-FR" dirty="0"/>
          </a:p>
        </p:txBody>
      </p:sp>
      <p:sp>
        <p:nvSpPr>
          <p:cNvPr id="3" name="Espace réservé du contenu 2">
            <a:extLst>
              <a:ext uri="{FF2B5EF4-FFF2-40B4-BE49-F238E27FC236}">
                <a16:creationId xmlns:a16="http://schemas.microsoft.com/office/drawing/2014/main" id="{56A3EC32-FAF9-4FAC-AFF9-22730B9C3AC0}"/>
              </a:ext>
            </a:extLst>
          </p:cNvPr>
          <p:cNvSpPr>
            <a:spLocks noGrp="1"/>
          </p:cNvSpPr>
          <p:nvPr>
            <p:ph idx="1"/>
          </p:nvPr>
        </p:nvSpPr>
        <p:spPr/>
        <p:txBody>
          <a:bodyPr/>
          <a:lstStyle/>
          <a:p>
            <a:pPr algn="l"/>
            <a:r>
              <a:rPr lang="fr-FR" b="1" i="0" dirty="0">
                <a:solidFill>
                  <a:srgbClr val="D1D5DB"/>
                </a:solidFill>
                <a:effectLst/>
                <a:latin typeface="Söhne"/>
              </a:rPr>
              <a:t>Boucle For</a:t>
            </a:r>
            <a:r>
              <a:rPr lang="fr-FR" b="0" i="0" dirty="0">
                <a:solidFill>
                  <a:srgbClr val="D1D5DB"/>
                </a:solidFill>
                <a:effectLst/>
                <a:latin typeface="Söhne"/>
              </a:rPr>
              <a:t>: Elle est utilisée pour itérer sur une séquence (qui peut être une liste, un tuple, un dictionnaire, un ensemble ou une chaîne de caractères). La boucle for parcourt la séquence et exécute le bloc de code à chaque itération.</a:t>
            </a:r>
          </a:p>
          <a:p>
            <a:pPr algn="l"/>
            <a:r>
              <a:rPr lang="fr-FR" b="0" i="0" dirty="0">
                <a:solidFill>
                  <a:srgbClr val="D1D5DB"/>
                </a:solidFill>
                <a:effectLst/>
                <a:latin typeface="Söhne"/>
              </a:rPr>
              <a:t>Voici un exemple simple </a:t>
            </a:r>
          </a:p>
          <a:p>
            <a:pPr algn="l"/>
            <a:endParaRPr lang="fr-FR" b="0" i="0" dirty="0">
              <a:solidFill>
                <a:srgbClr val="D1D5DB"/>
              </a:solidFill>
              <a:effectLst/>
              <a:latin typeface="Söhne"/>
            </a:endParaRPr>
          </a:p>
          <a:p>
            <a:endParaRPr lang="fr-FR" dirty="0"/>
          </a:p>
        </p:txBody>
      </p:sp>
      <p:pic>
        <p:nvPicPr>
          <p:cNvPr id="5" name="Image 4">
            <a:extLst>
              <a:ext uri="{FF2B5EF4-FFF2-40B4-BE49-F238E27FC236}">
                <a16:creationId xmlns:a16="http://schemas.microsoft.com/office/drawing/2014/main" id="{80AF8113-D5F6-1261-7C28-58362BAC4671}"/>
              </a:ext>
            </a:extLst>
          </p:cNvPr>
          <p:cNvPicPr>
            <a:picLocks noChangeAspect="1"/>
          </p:cNvPicPr>
          <p:nvPr/>
        </p:nvPicPr>
        <p:blipFill>
          <a:blip r:embed="rId2"/>
          <a:stretch>
            <a:fillRect/>
          </a:stretch>
        </p:blipFill>
        <p:spPr>
          <a:xfrm>
            <a:off x="1085850" y="4292322"/>
            <a:ext cx="9731376" cy="1073705"/>
          </a:xfrm>
          <a:prstGeom prst="rect">
            <a:avLst/>
          </a:prstGeom>
        </p:spPr>
      </p:pic>
    </p:spTree>
    <p:extLst>
      <p:ext uri="{BB962C8B-B14F-4D97-AF65-F5344CB8AC3E}">
        <p14:creationId xmlns:p14="http://schemas.microsoft.com/office/powerpoint/2010/main" val="3586133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750892-06BC-BB69-38CE-3D822B13634F}"/>
              </a:ext>
            </a:extLst>
          </p:cNvPr>
          <p:cNvSpPr>
            <a:spLocks noGrp="1"/>
          </p:cNvSpPr>
          <p:nvPr>
            <p:ph type="title"/>
          </p:nvPr>
        </p:nvSpPr>
        <p:spPr>
          <a:xfrm>
            <a:off x="825909" y="808055"/>
            <a:ext cx="3979205" cy="1453363"/>
          </a:xfrm>
        </p:spPr>
        <p:txBody>
          <a:bodyPr>
            <a:normAutofit/>
          </a:bodyPr>
          <a:lstStyle/>
          <a:p>
            <a:r>
              <a:rPr lang="fr-FR" dirty="0"/>
              <a:t>Les boucles </a:t>
            </a:r>
            <a:r>
              <a:rPr lang="fr-FR" dirty="0" err="1"/>
              <a:t>whILE</a:t>
            </a:r>
            <a:endParaRPr lang="fr-FR" dirty="0"/>
          </a:p>
        </p:txBody>
      </p:sp>
      <p:sp>
        <p:nvSpPr>
          <p:cNvPr id="3" name="Espace réservé du contenu 2">
            <a:extLst>
              <a:ext uri="{FF2B5EF4-FFF2-40B4-BE49-F238E27FC236}">
                <a16:creationId xmlns:a16="http://schemas.microsoft.com/office/drawing/2014/main" id="{7BA1A730-A9BB-B1ED-5E77-4C098A95BED0}"/>
              </a:ext>
            </a:extLst>
          </p:cNvPr>
          <p:cNvSpPr>
            <a:spLocks noGrp="1"/>
          </p:cNvSpPr>
          <p:nvPr>
            <p:ph idx="1"/>
          </p:nvPr>
        </p:nvSpPr>
        <p:spPr>
          <a:xfrm>
            <a:off x="802178" y="2261420"/>
            <a:ext cx="4002936" cy="3637935"/>
          </a:xfrm>
        </p:spPr>
        <p:txBody>
          <a:bodyPr>
            <a:normAutofit/>
          </a:bodyPr>
          <a:lstStyle/>
          <a:p>
            <a:r>
              <a:rPr lang="fr-FR" b="1" i="0">
                <a:effectLst/>
                <a:latin typeface="Söhne"/>
              </a:rPr>
              <a:t>Boucle </a:t>
            </a:r>
            <a:r>
              <a:rPr lang="fr-FR" b="1" i="0" err="1">
                <a:effectLst/>
                <a:latin typeface="Söhne"/>
              </a:rPr>
              <a:t>While</a:t>
            </a:r>
            <a:r>
              <a:rPr lang="fr-FR" b="0" i="0">
                <a:effectLst/>
                <a:latin typeface="Söhne"/>
              </a:rPr>
              <a:t>: Cette boucle permet d'exécuter un ensemble d'instructions tant qu'une condition est vraie.</a:t>
            </a:r>
          </a:p>
          <a:p>
            <a:r>
              <a:rPr lang="fr-FR" b="0" i="0">
                <a:effectLst/>
                <a:latin typeface="Söhne"/>
              </a:rPr>
              <a:t>Exemple </a:t>
            </a:r>
          </a:p>
          <a:p>
            <a:endParaRPr lang="fr-FR" dirty="0"/>
          </a:p>
        </p:txBody>
      </p:sp>
      <p:pic>
        <p:nvPicPr>
          <p:cNvPr id="5" name="Image 4">
            <a:extLst>
              <a:ext uri="{FF2B5EF4-FFF2-40B4-BE49-F238E27FC236}">
                <a16:creationId xmlns:a16="http://schemas.microsoft.com/office/drawing/2014/main" id="{983A9DCE-BC82-D14D-DAB4-15D79CAC946F}"/>
              </a:ext>
            </a:extLst>
          </p:cNvPr>
          <p:cNvPicPr>
            <a:picLocks noChangeAspect="1"/>
          </p:cNvPicPr>
          <p:nvPr/>
        </p:nvPicPr>
        <p:blipFill>
          <a:blip r:embed="rId3"/>
          <a:stretch>
            <a:fillRect/>
          </a:stretch>
        </p:blipFill>
        <p:spPr>
          <a:xfrm>
            <a:off x="5289752" y="1426026"/>
            <a:ext cx="6095593" cy="384371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78517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9828F9-490C-A0C8-6ADE-2E840EBB9F20}"/>
              </a:ext>
            </a:extLst>
          </p:cNvPr>
          <p:cNvSpPr>
            <a:spLocks noGrp="1"/>
          </p:cNvSpPr>
          <p:nvPr>
            <p:ph type="title"/>
          </p:nvPr>
        </p:nvSpPr>
        <p:spPr>
          <a:xfrm>
            <a:off x="6400800" y="609600"/>
            <a:ext cx="5147730" cy="1641987"/>
          </a:xfrm>
        </p:spPr>
        <p:txBody>
          <a:bodyPr>
            <a:normAutofit/>
          </a:bodyPr>
          <a:lstStyle/>
          <a:p>
            <a:r>
              <a:rPr lang="fr-FR" dirty="0"/>
              <a:t>Astuce et différences des boucles</a:t>
            </a:r>
          </a:p>
        </p:txBody>
      </p:sp>
      <p:pic>
        <p:nvPicPr>
          <p:cNvPr id="5" name="Picture 4" descr="Sifflet de coach">
            <a:extLst>
              <a:ext uri="{FF2B5EF4-FFF2-40B4-BE49-F238E27FC236}">
                <a16:creationId xmlns:a16="http://schemas.microsoft.com/office/drawing/2014/main" id="{83C33DD9-96F9-A7D6-F505-0856A5731077}"/>
              </a:ext>
            </a:extLst>
          </p:cNvPr>
          <p:cNvPicPr>
            <a:picLocks noChangeAspect="1"/>
          </p:cNvPicPr>
          <p:nvPr/>
        </p:nvPicPr>
        <p:blipFill rotWithShape="1">
          <a:blip r:embed="rId3"/>
          <a:srcRect l="40317" r="349" b="-2"/>
          <a:stretch/>
        </p:blipFill>
        <p:spPr>
          <a:xfrm>
            <a:off x="20" y="975"/>
            <a:ext cx="6095980" cy="6858000"/>
          </a:xfrm>
          <a:prstGeom prst="rect">
            <a:avLst/>
          </a:prstGeom>
        </p:spPr>
      </p:pic>
      <p:sp>
        <p:nvSpPr>
          <p:cNvPr id="3" name="Espace réservé du contenu 2">
            <a:extLst>
              <a:ext uri="{FF2B5EF4-FFF2-40B4-BE49-F238E27FC236}">
                <a16:creationId xmlns:a16="http://schemas.microsoft.com/office/drawing/2014/main" id="{22F9BE86-C11C-1D57-2FDB-7C33F166614E}"/>
              </a:ext>
            </a:extLst>
          </p:cNvPr>
          <p:cNvSpPr>
            <a:spLocks noGrp="1"/>
          </p:cNvSpPr>
          <p:nvPr>
            <p:ph idx="1"/>
          </p:nvPr>
        </p:nvSpPr>
        <p:spPr>
          <a:xfrm>
            <a:off x="6400800" y="2251587"/>
            <a:ext cx="5147730" cy="3637935"/>
          </a:xfrm>
        </p:spPr>
        <p:txBody>
          <a:bodyPr>
            <a:normAutofit/>
          </a:bodyPr>
          <a:lstStyle/>
          <a:p>
            <a:r>
              <a:rPr lang="fr-FR" b="0" i="0">
                <a:effectLst/>
                <a:latin typeface="Söhne"/>
              </a:rPr>
              <a:t>Chaque type de boucle a ses utilisations spécifiques en fonction de la situation. Les boucles for sont souvent utilisées lorsque le nombre d'itérations est connu à l'avance, tandis que les boucles </a:t>
            </a:r>
            <a:r>
              <a:rPr lang="fr-FR" b="0" i="0" err="1">
                <a:effectLst/>
                <a:latin typeface="Söhne"/>
              </a:rPr>
              <a:t>while</a:t>
            </a:r>
            <a:r>
              <a:rPr lang="fr-FR" b="0" i="0">
                <a:effectLst/>
                <a:latin typeface="Söhne"/>
              </a:rPr>
              <a:t> sont idéales lorsque les itérations doivent continuer jusqu'à ce qu'une certaine condition soit remplie.</a:t>
            </a:r>
          </a:p>
          <a:p>
            <a:r>
              <a:rPr lang="fr-FR">
                <a:latin typeface="Söhne"/>
              </a:rPr>
              <a:t>Utiliser la boucle FOR si on sait le début et la fin</a:t>
            </a:r>
          </a:p>
          <a:p>
            <a:r>
              <a:rPr lang="fr-FR">
                <a:latin typeface="Söhne"/>
              </a:rPr>
              <a:t>Utiliser la boucle WHILE si on veut dire  TANT QUE X n'est pas à un chiffre prédéfini</a:t>
            </a:r>
            <a:endParaRPr lang="fr-FR" dirty="0"/>
          </a:p>
        </p:txBody>
      </p:sp>
    </p:spTree>
    <p:extLst>
      <p:ext uri="{BB962C8B-B14F-4D97-AF65-F5344CB8AC3E}">
        <p14:creationId xmlns:p14="http://schemas.microsoft.com/office/powerpoint/2010/main" val="380163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51731A-5E56-4164-FA60-AE317B87399C}"/>
              </a:ext>
            </a:extLst>
          </p:cNvPr>
          <p:cNvSpPr>
            <a:spLocks noGrp="1"/>
          </p:cNvSpPr>
          <p:nvPr>
            <p:ph type="title"/>
          </p:nvPr>
        </p:nvSpPr>
        <p:spPr>
          <a:xfrm>
            <a:off x="685801" y="609601"/>
            <a:ext cx="10131425" cy="647700"/>
          </a:xfrm>
        </p:spPr>
        <p:txBody>
          <a:bodyPr/>
          <a:lstStyle/>
          <a:p>
            <a:r>
              <a:rPr lang="fr-FR" dirty="0"/>
              <a:t>Les listes</a:t>
            </a:r>
          </a:p>
        </p:txBody>
      </p:sp>
      <p:sp>
        <p:nvSpPr>
          <p:cNvPr id="3" name="Espace réservé du contenu 2">
            <a:extLst>
              <a:ext uri="{FF2B5EF4-FFF2-40B4-BE49-F238E27FC236}">
                <a16:creationId xmlns:a16="http://schemas.microsoft.com/office/drawing/2014/main" id="{3C78FDA9-96D2-4432-04EA-2454884F5450}"/>
              </a:ext>
            </a:extLst>
          </p:cNvPr>
          <p:cNvSpPr>
            <a:spLocks noGrp="1"/>
          </p:cNvSpPr>
          <p:nvPr>
            <p:ph idx="1"/>
          </p:nvPr>
        </p:nvSpPr>
        <p:spPr>
          <a:xfrm>
            <a:off x="685801" y="1241955"/>
            <a:ext cx="10131425" cy="915458"/>
          </a:xfrm>
        </p:spPr>
        <p:txBody>
          <a:bodyPr>
            <a:normAutofit fontScale="92500"/>
          </a:bodyPr>
          <a:lstStyle/>
          <a:p>
            <a:r>
              <a:rPr lang="fr-FR" b="0" i="0" dirty="0">
                <a:solidFill>
                  <a:srgbClr val="D1D5DB"/>
                </a:solidFill>
                <a:effectLst/>
                <a:latin typeface="Söhne"/>
              </a:rPr>
              <a:t>Une liste en Python est une structure de données qui peut contenir une séquence d'éléments. Ces éléments peuvent être de n'importe quel type, y compris des nombres, des chaînes de caractères, des objets ou même d'autres listes. Les listes sont très flexibles et sont l'une des structures de données les plus utilisées en Python.</a:t>
            </a:r>
          </a:p>
        </p:txBody>
      </p:sp>
      <p:pic>
        <p:nvPicPr>
          <p:cNvPr id="9" name="Image 8">
            <a:extLst>
              <a:ext uri="{FF2B5EF4-FFF2-40B4-BE49-F238E27FC236}">
                <a16:creationId xmlns:a16="http://schemas.microsoft.com/office/drawing/2014/main" id="{5C6B9350-13BE-2CB2-C81F-C409BC0FABEA}"/>
              </a:ext>
            </a:extLst>
          </p:cNvPr>
          <p:cNvPicPr>
            <a:picLocks noChangeAspect="1"/>
          </p:cNvPicPr>
          <p:nvPr/>
        </p:nvPicPr>
        <p:blipFill>
          <a:blip r:embed="rId2"/>
          <a:stretch>
            <a:fillRect/>
          </a:stretch>
        </p:blipFill>
        <p:spPr>
          <a:xfrm>
            <a:off x="933122" y="2285946"/>
            <a:ext cx="4667901" cy="762106"/>
          </a:xfrm>
          <a:prstGeom prst="rect">
            <a:avLst/>
          </a:prstGeom>
        </p:spPr>
      </p:pic>
      <p:sp>
        <p:nvSpPr>
          <p:cNvPr id="11" name="ZoneTexte 10">
            <a:extLst>
              <a:ext uri="{FF2B5EF4-FFF2-40B4-BE49-F238E27FC236}">
                <a16:creationId xmlns:a16="http://schemas.microsoft.com/office/drawing/2014/main" id="{A8DCB8FA-084B-14C0-D2F0-F99E99E23C19}"/>
              </a:ext>
            </a:extLst>
          </p:cNvPr>
          <p:cNvSpPr txBox="1"/>
          <p:nvPr/>
        </p:nvSpPr>
        <p:spPr>
          <a:xfrm>
            <a:off x="933122" y="3176585"/>
            <a:ext cx="9115751" cy="2862322"/>
          </a:xfrm>
          <a:prstGeom prst="rect">
            <a:avLst/>
          </a:prstGeom>
          <a:noFill/>
        </p:spPr>
        <p:txBody>
          <a:bodyPr wrap="square" rtlCol="0">
            <a:spAutoFit/>
          </a:bodyPr>
          <a:lstStyle/>
          <a:p>
            <a:r>
              <a:rPr lang="fr-FR" b="1" dirty="0"/>
              <a:t>Accès aux éléments: </a:t>
            </a:r>
            <a:r>
              <a:rPr lang="fr-FR" dirty="0"/>
              <a:t>vous pouvez accéder aux éléments d’une liste en utilisant leur index, Les indices en Python commencent à 0. Donc, ‘</a:t>
            </a:r>
            <a:r>
              <a:rPr lang="fr-FR" dirty="0" err="1"/>
              <a:t>ma_liste</a:t>
            </a:r>
            <a:r>
              <a:rPr lang="fr-FR" dirty="0"/>
              <a:t>[0]’ donnera le premier élément, qui est ‘1’, dans l’exemple ci-dessus.</a:t>
            </a:r>
          </a:p>
          <a:p>
            <a:endParaRPr lang="fr-FR" dirty="0"/>
          </a:p>
          <a:p>
            <a:r>
              <a:rPr lang="fr-FR" b="1" dirty="0"/>
              <a:t>Modifiable : </a:t>
            </a:r>
            <a:r>
              <a:rPr lang="fr-FR" dirty="0"/>
              <a:t>Les listes sont modifiables, ce qui signifie que vous pouvez changer leurs éléments après leur création. Par exemple, </a:t>
            </a:r>
            <a:r>
              <a:rPr lang="fr-FR" dirty="0" err="1"/>
              <a:t>ma_liste</a:t>
            </a:r>
            <a:r>
              <a:rPr lang="fr-FR" dirty="0"/>
              <a:t>[3] = "poisson" remplacera "chat" par "poisson".</a:t>
            </a:r>
          </a:p>
          <a:p>
            <a:endParaRPr lang="fr-FR" dirty="0"/>
          </a:p>
          <a:p>
            <a:r>
              <a:rPr lang="fr-FR" b="1" dirty="0"/>
              <a:t>Taille variable : </a:t>
            </a:r>
            <a:r>
              <a:rPr lang="fr-FR" dirty="0"/>
              <a:t>Les listes peuvent grandir ou rétrécir en taille. Vous pouvez ajouter de nouveaux éléments avec des méthodes comme append() ou </a:t>
            </a:r>
            <a:r>
              <a:rPr lang="fr-FR" dirty="0" err="1"/>
              <a:t>extend</a:t>
            </a:r>
            <a:r>
              <a:rPr lang="fr-FR" dirty="0"/>
              <a:t>(), et enlever des éléments avec des méthodes comme </a:t>
            </a:r>
            <a:r>
              <a:rPr lang="fr-FR" dirty="0" err="1"/>
              <a:t>remove</a:t>
            </a:r>
            <a:r>
              <a:rPr lang="fr-FR" dirty="0"/>
              <a:t>() ou pop().</a:t>
            </a:r>
          </a:p>
        </p:txBody>
      </p:sp>
    </p:spTree>
    <p:extLst>
      <p:ext uri="{BB962C8B-B14F-4D97-AF65-F5344CB8AC3E}">
        <p14:creationId xmlns:p14="http://schemas.microsoft.com/office/powerpoint/2010/main" val="2988202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91EC35-603F-3DB8-608A-0AC5FC3F60BA}"/>
              </a:ext>
            </a:extLst>
          </p:cNvPr>
          <p:cNvSpPr>
            <a:spLocks noGrp="1"/>
          </p:cNvSpPr>
          <p:nvPr>
            <p:ph type="title"/>
          </p:nvPr>
        </p:nvSpPr>
        <p:spPr>
          <a:xfrm>
            <a:off x="4955458" y="639097"/>
            <a:ext cx="6593075" cy="1612490"/>
          </a:xfrm>
        </p:spPr>
        <p:txBody>
          <a:bodyPr>
            <a:normAutofit/>
          </a:bodyPr>
          <a:lstStyle/>
          <a:p>
            <a:r>
              <a:rPr lang="fr-FR" dirty="0"/>
              <a:t>Liste (</a:t>
            </a:r>
            <a:r>
              <a:rPr lang="fr-FR" dirty="0" err="1"/>
              <a:t>list</a:t>
            </a:r>
            <a:r>
              <a:rPr lang="fr-FR" dirty="0"/>
              <a:t>) :</a:t>
            </a:r>
          </a:p>
        </p:txBody>
      </p:sp>
      <p:pic>
        <p:nvPicPr>
          <p:cNvPr id="5" name="Picture 4" descr="Flèches pointant vers la lumière">
            <a:extLst>
              <a:ext uri="{FF2B5EF4-FFF2-40B4-BE49-F238E27FC236}">
                <a16:creationId xmlns:a16="http://schemas.microsoft.com/office/drawing/2014/main" id="{0AD6E54F-E274-D5B3-CF26-47F7FFCA1F5A}"/>
              </a:ext>
            </a:extLst>
          </p:cNvPr>
          <p:cNvPicPr>
            <a:picLocks noChangeAspect="1"/>
          </p:cNvPicPr>
          <p:nvPr/>
        </p:nvPicPr>
        <p:blipFill rotWithShape="1">
          <a:blip r:embed="rId3"/>
          <a:srcRect l="7575" r="47302" b="-2"/>
          <a:stretch/>
        </p:blipFill>
        <p:spPr>
          <a:xfrm>
            <a:off x="20" y="975"/>
            <a:ext cx="4635988" cy="6858000"/>
          </a:xfrm>
          <a:prstGeom prst="rect">
            <a:avLst/>
          </a:prstGeom>
        </p:spPr>
      </p:pic>
      <p:sp>
        <p:nvSpPr>
          <p:cNvPr id="3" name="Espace réservé du contenu 2">
            <a:extLst>
              <a:ext uri="{FF2B5EF4-FFF2-40B4-BE49-F238E27FC236}">
                <a16:creationId xmlns:a16="http://schemas.microsoft.com/office/drawing/2014/main" id="{B19309B9-6B0D-8A5E-2397-E5CD60A32AA9}"/>
              </a:ext>
            </a:extLst>
          </p:cNvPr>
          <p:cNvSpPr>
            <a:spLocks noGrp="1"/>
          </p:cNvSpPr>
          <p:nvPr>
            <p:ph idx="1"/>
          </p:nvPr>
        </p:nvSpPr>
        <p:spPr>
          <a:xfrm>
            <a:off x="4955458" y="2251587"/>
            <a:ext cx="6593075" cy="3972232"/>
          </a:xfrm>
        </p:spPr>
        <p:txBody>
          <a:bodyPr>
            <a:normAutofit/>
          </a:bodyPr>
          <a:lstStyle/>
          <a:p>
            <a:r>
              <a:rPr lang="fr-FR" dirty="0"/>
              <a:t>C'est la structure de données la plus basique et la plus couramment utilisée pour stocker des séquences d'éléments.</a:t>
            </a:r>
          </a:p>
          <a:p>
            <a:r>
              <a:rPr lang="fr-FR" dirty="0"/>
              <a:t>Les listes sont modifiables (mutables), ce qui signifie que vous pouvez changer, ajouter ou supprimer des éléments après la création de la liste.</a:t>
            </a:r>
          </a:p>
        </p:txBody>
      </p:sp>
    </p:spTree>
    <p:extLst>
      <p:ext uri="{BB962C8B-B14F-4D97-AF65-F5344CB8AC3E}">
        <p14:creationId xmlns:p14="http://schemas.microsoft.com/office/powerpoint/2010/main" val="2740048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58118-6E8B-39BD-059A-7E9330824AB6}"/>
              </a:ext>
            </a:extLst>
          </p:cNvPr>
          <p:cNvSpPr>
            <a:spLocks noGrp="1"/>
          </p:cNvSpPr>
          <p:nvPr>
            <p:ph type="title"/>
          </p:nvPr>
        </p:nvSpPr>
        <p:spPr>
          <a:xfrm>
            <a:off x="7865806" y="643463"/>
            <a:ext cx="3706762" cy="1608124"/>
          </a:xfrm>
        </p:spPr>
        <p:txBody>
          <a:bodyPr>
            <a:normAutofit/>
          </a:bodyPr>
          <a:lstStyle/>
          <a:p>
            <a:r>
              <a:rPr lang="fr-FR" dirty="0"/>
              <a:t>Tuple (tuple) :</a:t>
            </a:r>
          </a:p>
        </p:txBody>
      </p:sp>
      <p:pic>
        <p:nvPicPr>
          <p:cNvPr id="5" name="Picture 4" descr="Graphique sur un document avec stylet">
            <a:extLst>
              <a:ext uri="{FF2B5EF4-FFF2-40B4-BE49-F238E27FC236}">
                <a16:creationId xmlns:a16="http://schemas.microsoft.com/office/drawing/2014/main" id="{B01B898B-8422-B317-E46D-BDBDDA6ECBE5}"/>
              </a:ext>
            </a:extLst>
          </p:cNvPr>
          <p:cNvPicPr>
            <a:picLocks noChangeAspect="1"/>
          </p:cNvPicPr>
          <p:nvPr/>
        </p:nvPicPr>
        <p:blipFill rotWithShape="1">
          <a:blip r:embed="rId3"/>
          <a:srcRect l="20104" r="6381" b="-2"/>
          <a:stretch/>
        </p:blipFill>
        <p:spPr>
          <a:xfrm>
            <a:off x="20" y="975"/>
            <a:ext cx="7552924" cy="6858000"/>
          </a:xfrm>
          <a:prstGeom prst="rect">
            <a:avLst/>
          </a:prstGeom>
        </p:spPr>
      </p:pic>
      <p:sp>
        <p:nvSpPr>
          <p:cNvPr id="3" name="Espace réservé du contenu 2">
            <a:extLst>
              <a:ext uri="{FF2B5EF4-FFF2-40B4-BE49-F238E27FC236}">
                <a16:creationId xmlns:a16="http://schemas.microsoft.com/office/drawing/2014/main" id="{0F7CF36B-1790-7848-2D78-7A275B09B1BC}"/>
              </a:ext>
            </a:extLst>
          </p:cNvPr>
          <p:cNvSpPr>
            <a:spLocks noGrp="1"/>
          </p:cNvSpPr>
          <p:nvPr>
            <p:ph idx="1"/>
          </p:nvPr>
        </p:nvSpPr>
        <p:spPr>
          <a:xfrm>
            <a:off x="7865806" y="2251587"/>
            <a:ext cx="3706762" cy="3972232"/>
          </a:xfrm>
        </p:spPr>
        <p:txBody>
          <a:bodyPr>
            <a:normAutofit/>
          </a:bodyPr>
          <a:lstStyle/>
          <a:p>
            <a:r>
              <a:rPr lang="fr-FR" dirty="0"/>
              <a:t>Semblable à la liste, mais immuable (non modifiable).</a:t>
            </a:r>
          </a:p>
          <a:p>
            <a:r>
              <a:rPr lang="fr-FR" dirty="0"/>
              <a:t>Idéal pour stocker des données qui ne doivent pas être modifiées après la création du tuple.</a:t>
            </a:r>
          </a:p>
          <a:p>
            <a:r>
              <a:rPr lang="fr-FR" dirty="0"/>
              <a:t>Augmente les performances.</a:t>
            </a:r>
          </a:p>
        </p:txBody>
      </p:sp>
    </p:spTree>
    <p:extLst>
      <p:ext uri="{BB962C8B-B14F-4D97-AF65-F5344CB8AC3E}">
        <p14:creationId xmlns:p14="http://schemas.microsoft.com/office/powerpoint/2010/main" val="3682776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0FB459-E63E-9F9E-FED9-F3B8E49F1997}"/>
              </a:ext>
            </a:extLst>
          </p:cNvPr>
          <p:cNvSpPr>
            <a:spLocks noGrp="1"/>
          </p:cNvSpPr>
          <p:nvPr>
            <p:ph type="title"/>
          </p:nvPr>
        </p:nvSpPr>
        <p:spPr>
          <a:xfrm>
            <a:off x="6400800" y="609600"/>
            <a:ext cx="5147730" cy="1641987"/>
          </a:xfrm>
        </p:spPr>
        <p:txBody>
          <a:bodyPr>
            <a:normAutofit/>
          </a:bodyPr>
          <a:lstStyle/>
          <a:p>
            <a:r>
              <a:rPr lang="fr-FR" dirty="0"/>
              <a:t>Les dictionnaires</a:t>
            </a:r>
          </a:p>
        </p:txBody>
      </p:sp>
      <p:pic>
        <p:nvPicPr>
          <p:cNvPr id="5" name="Picture 4" descr="Un gros plan d'une clé et d'un trou de serrure">
            <a:extLst>
              <a:ext uri="{FF2B5EF4-FFF2-40B4-BE49-F238E27FC236}">
                <a16:creationId xmlns:a16="http://schemas.microsoft.com/office/drawing/2014/main" id="{90C2D9B2-F666-5429-156E-C6E8511348C5}"/>
              </a:ext>
            </a:extLst>
          </p:cNvPr>
          <p:cNvPicPr>
            <a:picLocks noChangeAspect="1"/>
          </p:cNvPicPr>
          <p:nvPr/>
        </p:nvPicPr>
        <p:blipFill rotWithShape="1">
          <a:blip r:embed="rId3"/>
          <a:srcRect l="40889"/>
          <a:stretch/>
        </p:blipFill>
        <p:spPr>
          <a:xfrm>
            <a:off x="20" y="975"/>
            <a:ext cx="6095980" cy="6858000"/>
          </a:xfrm>
          <a:prstGeom prst="rect">
            <a:avLst/>
          </a:prstGeom>
        </p:spPr>
      </p:pic>
      <p:sp>
        <p:nvSpPr>
          <p:cNvPr id="3" name="Espace réservé du contenu 2">
            <a:extLst>
              <a:ext uri="{FF2B5EF4-FFF2-40B4-BE49-F238E27FC236}">
                <a16:creationId xmlns:a16="http://schemas.microsoft.com/office/drawing/2014/main" id="{785F206E-9C4C-A844-B831-FF8781D31F78}"/>
              </a:ext>
            </a:extLst>
          </p:cNvPr>
          <p:cNvSpPr>
            <a:spLocks noGrp="1"/>
          </p:cNvSpPr>
          <p:nvPr>
            <p:ph idx="1"/>
          </p:nvPr>
        </p:nvSpPr>
        <p:spPr>
          <a:xfrm>
            <a:off x="6400800" y="2251587"/>
            <a:ext cx="5147730" cy="3637935"/>
          </a:xfrm>
        </p:spPr>
        <p:txBody>
          <a:bodyPr>
            <a:normAutofit/>
          </a:bodyPr>
          <a:lstStyle/>
          <a:p>
            <a:r>
              <a:rPr lang="fr-FR" dirty="0"/>
              <a:t>Collection de paires clé-valeur.</a:t>
            </a:r>
          </a:p>
          <a:p>
            <a:r>
              <a:rPr lang="fr-FR" dirty="0"/>
              <a:t>Comme les listes, les dictionnaires sont modifiables, mais ils sont indexés par des clés uniques, ce qui les rend idéaux pour associer des valeurs à des clés.</a:t>
            </a:r>
          </a:p>
          <a:p>
            <a:r>
              <a:rPr lang="fr-FR" dirty="0"/>
              <a:t>Exemple parfait pour illustrer les Dictionnaires sont les fichier JSON</a:t>
            </a:r>
          </a:p>
        </p:txBody>
      </p:sp>
    </p:spTree>
    <p:extLst>
      <p:ext uri="{BB962C8B-B14F-4D97-AF65-F5344CB8AC3E}">
        <p14:creationId xmlns:p14="http://schemas.microsoft.com/office/powerpoint/2010/main" val="2313238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2A52F56-0E8A-7DE8-7110-561855B6CA20}"/>
              </a:ext>
            </a:extLst>
          </p:cNvPr>
          <p:cNvSpPr>
            <a:spLocks noGrp="1"/>
          </p:cNvSpPr>
          <p:nvPr>
            <p:ph type="title"/>
          </p:nvPr>
        </p:nvSpPr>
        <p:spPr>
          <a:xfrm>
            <a:off x="685799" y="1150076"/>
            <a:ext cx="3659389" cy="4557849"/>
          </a:xfrm>
        </p:spPr>
        <p:txBody>
          <a:bodyPr>
            <a:normAutofit/>
          </a:bodyPr>
          <a:lstStyle/>
          <a:p>
            <a:pPr algn="r"/>
            <a:r>
              <a:rPr lang="fr-FR" dirty="0"/>
              <a:t>introduction</a:t>
            </a:r>
            <a:endParaRPr lang="fr-F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AC50A72E-AE22-D356-C248-06EB9E7B7F41}"/>
              </a:ext>
            </a:extLst>
          </p:cNvPr>
          <p:cNvSpPr>
            <a:spLocks noGrp="1"/>
          </p:cNvSpPr>
          <p:nvPr>
            <p:ph idx="1"/>
          </p:nvPr>
        </p:nvSpPr>
        <p:spPr>
          <a:xfrm>
            <a:off x="4988658" y="1150076"/>
            <a:ext cx="6517543" cy="4557849"/>
          </a:xfrm>
        </p:spPr>
        <p:txBody>
          <a:bodyPr>
            <a:normAutofit/>
          </a:bodyPr>
          <a:lstStyle/>
          <a:p>
            <a:r>
              <a:rPr lang="fr" b="1"/>
              <a:t>Python</a:t>
            </a:r>
            <a:r>
              <a:rPr lang="fr"/>
              <a:t> est le langage de programmation open source le plus employé par les informaticiens. Ce langage s’est propulsé en tête de la gestion d’infrastructure, d’analyse de données ou dans le domaine du développement de logiciels.</a:t>
            </a:r>
          </a:p>
          <a:p>
            <a:r>
              <a:rPr lang="fr-FR"/>
              <a:t>En </a:t>
            </a:r>
            <a:r>
              <a:rPr lang="fr-FR" b="1"/>
              <a:t>1989</a:t>
            </a:r>
            <a:r>
              <a:rPr lang="fr-FR"/>
              <a:t>, </a:t>
            </a:r>
            <a:r>
              <a:rPr lang="fr-FR" b="1"/>
              <a:t>Guido van </a:t>
            </a:r>
            <a:r>
              <a:rPr lang="fr-FR" b="1" err="1"/>
              <a:t>Rossum</a:t>
            </a:r>
            <a:r>
              <a:rPr lang="fr-FR"/>
              <a:t> lance le développement d'un nouveau langage, le Python, pour l'aider dans ses recherches. Une première version publique de </a:t>
            </a:r>
            <a:r>
              <a:rPr lang="fr-FR" b="1"/>
              <a:t>Python</a:t>
            </a:r>
            <a:r>
              <a:rPr lang="fr-FR"/>
              <a:t> sort en </a:t>
            </a:r>
            <a:r>
              <a:rPr lang="fr-FR" b="1"/>
              <a:t>1991</a:t>
            </a:r>
            <a:r>
              <a:rPr lang="fr-FR"/>
              <a:t>. En </a:t>
            </a:r>
            <a:r>
              <a:rPr lang="fr-FR" b="1"/>
              <a:t>1995</a:t>
            </a:r>
            <a:r>
              <a:rPr lang="fr-FR"/>
              <a:t>, Van </a:t>
            </a:r>
            <a:r>
              <a:rPr lang="fr-FR" err="1"/>
              <a:t>Rossum</a:t>
            </a:r>
            <a:r>
              <a:rPr lang="fr-FR"/>
              <a:t> continue son travail aux États-Unis et travail sur un projet visant à faire du Python un langage d'apprentissage.</a:t>
            </a:r>
          </a:p>
          <a:p>
            <a:endParaRPr lang="fr-FR" dirty="0"/>
          </a:p>
        </p:txBody>
      </p:sp>
    </p:spTree>
    <p:extLst>
      <p:ext uri="{BB962C8B-B14F-4D97-AF65-F5344CB8AC3E}">
        <p14:creationId xmlns:p14="http://schemas.microsoft.com/office/powerpoint/2010/main" val="658384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91D53D-5A2F-BFC5-9A7A-7F9072EC888C}"/>
              </a:ext>
            </a:extLst>
          </p:cNvPr>
          <p:cNvSpPr>
            <a:spLocks noGrp="1"/>
          </p:cNvSpPr>
          <p:nvPr>
            <p:ph type="title"/>
          </p:nvPr>
        </p:nvSpPr>
        <p:spPr>
          <a:xfrm>
            <a:off x="7865806" y="643463"/>
            <a:ext cx="3706762" cy="1608124"/>
          </a:xfrm>
        </p:spPr>
        <p:txBody>
          <a:bodyPr>
            <a:normAutofit/>
          </a:bodyPr>
          <a:lstStyle/>
          <a:p>
            <a:r>
              <a:rPr lang="fr-FR" dirty="0"/>
              <a:t>Exercice</a:t>
            </a:r>
          </a:p>
        </p:txBody>
      </p:sp>
      <p:pic>
        <p:nvPicPr>
          <p:cNvPr id="5" name="Image 4">
            <a:extLst>
              <a:ext uri="{FF2B5EF4-FFF2-40B4-BE49-F238E27FC236}">
                <a16:creationId xmlns:a16="http://schemas.microsoft.com/office/drawing/2014/main" id="{8F01640D-2041-76AC-A881-7850EDC3F23B}"/>
              </a:ext>
            </a:extLst>
          </p:cNvPr>
          <p:cNvPicPr>
            <a:picLocks noChangeAspect="1"/>
          </p:cNvPicPr>
          <p:nvPr/>
        </p:nvPicPr>
        <p:blipFill rotWithShape="1">
          <a:blip r:embed="rId3"/>
          <a:srcRect r="23183" b="1"/>
          <a:stretch/>
        </p:blipFill>
        <p:spPr>
          <a:xfrm>
            <a:off x="20" y="975"/>
            <a:ext cx="7552924" cy="6858000"/>
          </a:xfrm>
          <a:prstGeom prst="rect">
            <a:avLst/>
          </a:prstGeom>
        </p:spPr>
      </p:pic>
      <p:sp>
        <p:nvSpPr>
          <p:cNvPr id="3" name="Espace réservé du contenu 2">
            <a:extLst>
              <a:ext uri="{FF2B5EF4-FFF2-40B4-BE49-F238E27FC236}">
                <a16:creationId xmlns:a16="http://schemas.microsoft.com/office/drawing/2014/main" id="{BF171BFB-5418-752C-FE1A-46960B8F7D9E}"/>
              </a:ext>
            </a:extLst>
          </p:cNvPr>
          <p:cNvSpPr>
            <a:spLocks noGrp="1"/>
          </p:cNvSpPr>
          <p:nvPr>
            <p:ph idx="1"/>
          </p:nvPr>
        </p:nvSpPr>
        <p:spPr>
          <a:xfrm>
            <a:off x="7865806" y="2251587"/>
            <a:ext cx="3706762" cy="3972232"/>
          </a:xfrm>
        </p:spPr>
        <p:txBody>
          <a:bodyPr>
            <a:normAutofit/>
          </a:bodyPr>
          <a:lstStyle/>
          <a:p>
            <a:r>
              <a:rPr lang="fr-FR" dirty="0"/>
              <a:t>Crée une liste , boucler pour 5 personne</a:t>
            </a:r>
          </a:p>
          <a:p>
            <a:endParaRPr lang="fr-FR" dirty="0"/>
          </a:p>
        </p:txBody>
      </p:sp>
    </p:spTree>
    <p:extLst>
      <p:ext uri="{BB962C8B-B14F-4D97-AF65-F5344CB8AC3E}">
        <p14:creationId xmlns:p14="http://schemas.microsoft.com/office/powerpoint/2010/main" val="1630998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9B62C5-3673-A93B-8F46-A3DF0D288FFB}"/>
              </a:ext>
            </a:extLst>
          </p:cNvPr>
          <p:cNvSpPr>
            <a:spLocks noGrp="1"/>
          </p:cNvSpPr>
          <p:nvPr>
            <p:ph type="title"/>
          </p:nvPr>
        </p:nvSpPr>
        <p:spPr/>
        <p:txBody>
          <a:bodyPr/>
          <a:lstStyle/>
          <a:p>
            <a:r>
              <a:rPr lang="fr-FR" dirty="0"/>
              <a:t>SOLUTION</a:t>
            </a:r>
            <a:br>
              <a:rPr lang="fr-FR" dirty="0"/>
            </a:br>
            <a:endParaRPr lang="fr-FR" dirty="0"/>
          </a:p>
        </p:txBody>
      </p:sp>
      <p:sp>
        <p:nvSpPr>
          <p:cNvPr id="3" name="Espace réservé du contenu 2">
            <a:extLst>
              <a:ext uri="{FF2B5EF4-FFF2-40B4-BE49-F238E27FC236}">
                <a16:creationId xmlns:a16="http://schemas.microsoft.com/office/drawing/2014/main" id="{173A45D4-9A65-3257-6C19-A9CA263A7C07}"/>
              </a:ext>
            </a:extLst>
          </p:cNvPr>
          <p:cNvSpPr>
            <a:spLocks noGrp="1"/>
          </p:cNvSpPr>
          <p:nvPr>
            <p:ph idx="1"/>
          </p:nvPr>
        </p:nvSpPr>
        <p:spPr/>
        <p:txBody>
          <a:bodyPr/>
          <a:lstStyle/>
          <a:p>
            <a:endParaRPr lang="fr-FR" dirty="0"/>
          </a:p>
        </p:txBody>
      </p:sp>
      <p:pic>
        <p:nvPicPr>
          <p:cNvPr id="9" name="Image 8">
            <a:extLst>
              <a:ext uri="{FF2B5EF4-FFF2-40B4-BE49-F238E27FC236}">
                <a16:creationId xmlns:a16="http://schemas.microsoft.com/office/drawing/2014/main" id="{00E5F10E-B06C-588A-688C-7BF05C89D2EF}"/>
              </a:ext>
            </a:extLst>
          </p:cNvPr>
          <p:cNvPicPr>
            <a:picLocks noChangeAspect="1"/>
          </p:cNvPicPr>
          <p:nvPr/>
        </p:nvPicPr>
        <p:blipFill>
          <a:blip r:embed="rId2"/>
          <a:stretch>
            <a:fillRect/>
          </a:stretch>
        </p:blipFill>
        <p:spPr>
          <a:xfrm>
            <a:off x="604228" y="1337733"/>
            <a:ext cx="10646364" cy="4839375"/>
          </a:xfrm>
          <a:prstGeom prst="rect">
            <a:avLst/>
          </a:prstGeom>
        </p:spPr>
      </p:pic>
    </p:spTree>
    <p:extLst>
      <p:ext uri="{BB962C8B-B14F-4D97-AF65-F5344CB8AC3E}">
        <p14:creationId xmlns:p14="http://schemas.microsoft.com/office/powerpoint/2010/main" val="1185155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1706790-B5F2-7F04-8FB6-98700A1710DF}"/>
              </a:ext>
            </a:extLst>
          </p:cNvPr>
          <p:cNvSpPr>
            <a:spLocks noGrp="1"/>
          </p:cNvSpPr>
          <p:nvPr>
            <p:ph type="title"/>
          </p:nvPr>
        </p:nvSpPr>
        <p:spPr>
          <a:xfrm>
            <a:off x="685799" y="1150076"/>
            <a:ext cx="3659389" cy="4557849"/>
          </a:xfrm>
        </p:spPr>
        <p:txBody>
          <a:bodyPr>
            <a:normAutofit/>
          </a:bodyPr>
          <a:lstStyle/>
          <a:p>
            <a:pPr algn="r"/>
            <a:r>
              <a:rPr lang="fr-FR" dirty="0"/>
              <a:t>	LES CLASS (Orienté objet)</a:t>
            </a:r>
            <a:br>
              <a:rPr lang="fr-FR" dirty="0"/>
            </a:br>
            <a:endParaRPr lang="fr-F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51523691-64FF-1DBC-D98A-BD65BB75EE06}"/>
              </a:ext>
            </a:extLst>
          </p:cNvPr>
          <p:cNvSpPr>
            <a:spLocks noGrp="1"/>
          </p:cNvSpPr>
          <p:nvPr>
            <p:ph idx="1"/>
          </p:nvPr>
        </p:nvSpPr>
        <p:spPr>
          <a:xfrm>
            <a:off x="4988658" y="1150076"/>
            <a:ext cx="6517543" cy="4557849"/>
          </a:xfrm>
        </p:spPr>
        <p:txBody>
          <a:bodyPr>
            <a:normAutofit/>
          </a:bodyPr>
          <a:lstStyle/>
          <a:p>
            <a:pPr>
              <a:lnSpc>
                <a:spcPct val="90000"/>
              </a:lnSpc>
            </a:pPr>
            <a:r>
              <a:rPr lang="fr-FR" sz="1300" b="0" i="0">
                <a:effectLst/>
                <a:latin typeface="Söhne"/>
              </a:rPr>
              <a:t>En Python, une classe est une façon de regrouper des données et des fonctionnalités associées. On peut penser à une classe comme un modèle pour créer des objets, qui sont des instances de cette classe. Les classes permettent de combiner des variables (appelées attributs) et des fonctions (appelées méthodes) en une seule structure cohérente.</a:t>
            </a:r>
          </a:p>
          <a:p>
            <a:pPr>
              <a:lnSpc>
                <a:spcPct val="90000"/>
              </a:lnSpc>
            </a:pPr>
            <a:r>
              <a:rPr lang="fr-FR" sz="1300" b="1"/>
              <a:t>Déclaration de Classe : </a:t>
            </a:r>
            <a:r>
              <a:rPr lang="fr-FR" sz="1300"/>
              <a:t>On commence par le mot-clé class, suivi du nom de la classe, qui est généralement en CamelCase. Par exemple : class </a:t>
            </a:r>
            <a:r>
              <a:rPr lang="fr-FR" sz="1300" err="1"/>
              <a:t>MaClasse</a:t>
            </a:r>
            <a:r>
              <a:rPr lang="fr-FR" sz="1300"/>
              <a:t>:</a:t>
            </a:r>
          </a:p>
          <a:p>
            <a:pPr>
              <a:lnSpc>
                <a:spcPct val="90000"/>
              </a:lnSpc>
            </a:pPr>
            <a:r>
              <a:rPr lang="fr-FR" sz="1300" b="1"/>
              <a:t>Initialisation : </a:t>
            </a:r>
            <a:r>
              <a:rPr lang="fr-FR" sz="1300"/>
              <a:t>La méthode __init__() est appelée automatiquement à chaque fois qu'un nouvel objet de cette classe est créé. Elle est souvent utilisée pour initialiser les attributs de l'objet.</a:t>
            </a:r>
          </a:p>
          <a:p>
            <a:pPr>
              <a:lnSpc>
                <a:spcPct val="90000"/>
              </a:lnSpc>
            </a:pPr>
            <a:r>
              <a:rPr lang="fr-FR" sz="1300" b="1"/>
              <a:t>Attributs : </a:t>
            </a:r>
            <a:r>
              <a:rPr lang="fr-FR" sz="1300"/>
              <a:t>Ce sont des variables associées à une classe. Ils définissent l'état de l'objet. Par exemple, une classe Voiture peut avoir des attributs comme marque, couleur, et vitesse.</a:t>
            </a:r>
          </a:p>
          <a:p>
            <a:pPr>
              <a:lnSpc>
                <a:spcPct val="90000"/>
              </a:lnSpc>
            </a:pPr>
            <a:r>
              <a:rPr lang="fr-FR" sz="1300" b="1"/>
              <a:t>Création d'Objets : </a:t>
            </a:r>
            <a:r>
              <a:rPr lang="fr-FR" sz="1300"/>
              <a:t>Pour créer un objet d'une classe, on appelle simplement le nom de la classe comme s'il s'agissait d'une fonction. Par exemple : </a:t>
            </a:r>
            <a:r>
              <a:rPr lang="fr-FR" sz="1300" err="1"/>
              <a:t>ma_voiture</a:t>
            </a:r>
            <a:r>
              <a:rPr lang="fr-FR" sz="1300"/>
              <a:t> = Voiture().</a:t>
            </a:r>
          </a:p>
          <a:p>
            <a:pPr>
              <a:lnSpc>
                <a:spcPct val="90000"/>
              </a:lnSpc>
            </a:pPr>
            <a:r>
              <a:rPr lang="fr-FR" sz="1300" b="1"/>
              <a:t>Méthodes : </a:t>
            </a:r>
            <a:r>
              <a:rPr lang="fr-FR" sz="1300"/>
              <a:t>Ce sont des fonctions définies à l'intérieur d'une classe. Elles sont utilisées pour définir le comportement des objets. Par exemple, une méthode </a:t>
            </a:r>
            <a:r>
              <a:rPr lang="fr-FR" sz="1300" err="1"/>
              <a:t>accelerer</a:t>
            </a:r>
            <a:r>
              <a:rPr lang="fr-FR" sz="1300"/>
              <a:t>() dans une classe Voiture peut augmenter la valeur de l'attribut vitesse</a:t>
            </a:r>
          </a:p>
          <a:p>
            <a:pPr>
              <a:lnSpc>
                <a:spcPct val="90000"/>
              </a:lnSpc>
            </a:pPr>
            <a:r>
              <a:rPr lang="fr-FR" sz="1300" b="1"/>
              <a:t>Accès aux Attributs et Méthodes : </a:t>
            </a:r>
            <a:r>
              <a:rPr lang="fr-FR" sz="1300"/>
              <a:t>On accède aux attributs et aux méthodes d'un objet en utilisant le point (.) après le nom de l'objet. Par exemple : </a:t>
            </a:r>
            <a:r>
              <a:rPr lang="fr-FR" sz="1300" err="1"/>
              <a:t>ma_voiture.marque</a:t>
            </a:r>
            <a:r>
              <a:rPr lang="fr-FR" sz="1300"/>
              <a:t> ou </a:t>
            </a:r>
            <a:r>
              <a:rPr lang="fr-FR" sz="1300" err="1"/>
              <a:t>ma_voiture.accelerer</a:t>
            </a:r>
            <a:r>
              <a:rPr lang="fr-FR" sz="1300"/>
              <a:t>().</a:t>
            </a:r>
          </a:p>
        </p:txBody>
      </p:sp>
    </p:spTree>
    <p:extLst>
      <p:ext uri="{BB962C8B-B14F-4D97-AF65-F5344CB8AC3E}">
        <p14:creationId xmlns:p14="http://schemas.microsoft.com/office/powerpoint/2010/main" val="1428789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9D0F47-70BF-BC0C-12B9-EA3D7F08098E}"/>
              </a:ext>
            </a:extLst>
          </p:cNvPr>
          <p:cNvSpPr>
            <a:spLocks noGrp="1"/>
          </p:cNvSpPr>
          <p:nvPr>
            <p:ph type="title"/>
          </p:nvPr>
        </p:nvSpPr>
        <p:spPr/>
        <p:txBody>
          <a:bodyPr/>
          <a:lstStyle/>
          <a:p>
            <a:r>
              <a:rPr lang="fr-FR" dirty="0"/>
              <a:t>Exemple de class</a:t>
            </a:r>
            <a:br>
              <a:rPr lang="fr-FR" dirty="0"/>
            </a:br>
            <a:endParaRPr lang="fr-FR" dirty="0"/>
          </a:p>
        </p:txBody>
      </p:sp>
      <p:pic>
        <p:nvPicPr>
          <p:cNvPr id="5" name="Espace réservé du contenu 4">
            <a:extLst>
              <a:ext uri="{FF2B5EF4-FFF2-40B4-BE49-F238E27FC236}">
                <a16:creationId xmlns:a16="http://schemas.microsoft.com/office/drawing/2014/main" id="{56460B5E-5232-624F-EA45-F2F39EC2D02C}"/>
              </a:ext>
            </a:extLst>
          </p:cNvPr>
          <p:cNvPicPr>
            <a:picLocks noGrp="1" noChangeAspect="1"/>
          </p:cNvPicPr>
          <p:nvPr>
            <p:ph idx="1"/>
          </p:nvPr>
        </p:nvPicPr>
        <p:blipFill>
          <a:blip r:embed="rId2"/>
          <a:stretch>
            <a:fillRect/>
          </a:stretch>
        </p:blipFill>
        <p:spPr>
          <a:xfrm>
            <a:off x="819150" y="1809750"/>
            <a:ext cx="10258425" cy="4257675"/>
          </a:xfrm>
        </p:spPr>
      </p:pic>
    </p:spTree>
    <p:extLst>
      <p:ext uri="{BB962C8B-B14F-4D97-AF65-F5344CB8AC3E}">
        <p14:creationId xmlns:p14="http://schemas.microsoft.com/office/powerpoint/2010/main" val="1772584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E6BEDD-64F8-DDA4-A7C2-9EF866DE5DB9}"/>
              </a:ext>
            </a:extLst>
          </p:cNvPr>
          <p:cNvSpPr>
            <a:spLocks noGrp="1"/>
          </p:cNvSpPr>
          <p:nvPr>
            <p:ph type="title"/>
          </p:nvPr>
        </p:nvSpPr>
        <p:spPr>
          <a:xfrm>
            <a:off x="4955458" y="639097"/>
            <a:ext cx="6593075" cy="1612490"/>
          </a:xfrm>
        </p:spPr>
        <p:txBody>
          <a:bodyPr>
            <a:normAutofit/>
          </a:bodyPr>
          <a:lstStyle/>
          <a:p>
            <a:r>
              <a:rPr lang="fr-FR" dirty="0"/>
              <a:t>Astuce pour les class</a:t>
            </a:r>
          </a:p>
        </p:txBody>
      </p:sp>
      <p:pic>
        <p:nvPicPr>
          <p:cNvPr id="7" name="Picture 4" descr="Avion en papier jaune volant dans le sens inverse de celui de beaucoup d'avions en papier gris.">
            <a:extLst>
              <a:ext uri="{FF2B5EF4-FFF2-40B4-BE49-F238E27FC236}">
                <a16:creationId xmlns:a16="http://schemas.microsoft.com/office/drawing/2014/main" id="{7A98178E-8D44-B0F2-DC04-D19F93108A69}"/>
              </a:ext>
            </a:extLst>
          </p:cNvPr>
          <p:cNvPicPr>
            <a:picLocks noChangeAspect="1"/>
          </p:cNvPicPr>
          <p:nvPr/>
        </p:nvPicPr>
        <p:blipFill rotWithShape="1">
          <a:blip r:embed="rId3"/>
          <a:srcRect l="16480" r="38397" b="-2"/>
          <a:stretch/>
        </p:blipFill>
        <p:spPr>
          <a:xfrm>
            <a:off x="20" y="975"/>
            <a:ext cx="4635988" cy="6858000"/>
          </a:xfrm>
          <a:prstGeom prst="rect">
            <a:avLst/>
          </a:prstGeom>
        </p:spPr>
      </p:pic>
      <p:sp>
        <p:nvSpPr>
          <p:cNvPr id="3" name="Espace réservé du contenu 2">
            <a:extLst>
              <a:ext uri="{FF2B5EF4-FFF2-40B4-BE49-F238E27FC236}">
                <a16:creationId xmlns:a16="http://schemas.microsoft.com/office/drawing/2014/main" id="{50B9E68E-CC0B-1E7A-0470-34FA810CB5D4}"/>
              </a:ext>
            </a:extLst>
          </p:cNvPr>
          <p:cNvSpPr>
            <a:spLocks noGrp="1"/>
          </p:cNvSpPr>
          <p:nvPr>
            <p:ph idx="1"/>
          </p:nvPr>
        </p:nvSpPr>
        <p:spPr>
          <a:xfrm>
            <a:off x="4955458" y="2251587"/>
            <a:ext cx="6593075" cy="3972232"/>
          </a:xfrm>
        </p:spPr>
        <p:txBody>
          <a:bodyPr>
            <a:normAutofit/>
          </a:bodyPr>
          <a:lstStyle/>
          <a:p>
            <a:r>
              <a:rPr lang="fr-FR" dirty="0"/>
              <a:t>Pour utiliser un objet dans les méthodes(fonction) tapez </a:t>
            </a:r>
            <a:r>
              <a:rPr lang="fr-FR" dirty="0" err="1"/>
              <a:t>self.nom</a:t>
            </a:r>
            <a:r>
              <a:rPr lang="fr-FR" dirty="0"/>
              <a:t> de l’objet qui en général défini au début de la class</a:t>
            </a:r>
          </a:p>
          <a:p>
            <a:r>
              <a:rPr lang="fr-FR" dirty="0"/>
              <a:t>On peut retrouver les objets ainsi que les méthodes sur </a:t>
            </a:r>
            <a:r>
              <a:rPr lang="fr-FR" dirty="0" err="1"/>
              <a:t>Vscode</a:t>
            </a:r>
            <a:r>
              <a:rPr lang="fr-FR" dirty="0"/>
              <a:t> après avoir importé la class.</a:t>
            </a:r>
          </a:p>
          <a:p>
            <a:endParaRPr lang="fr-FR" dirty="0"/>
          </a:p>
          <a:p>
            <a:endParaRPr lang="fr-FR" dirty="0"/>
          </a:p>
        </p:txBody>
      </p:sp>
    </p:spTree>
    <p:extLst>
      <p:ext uri="{BB962C8B-B14F-4D97-AF65-F5344CB8AC3E}">
        <p14:creationId xmlns:p14="http://schemas.microsoft.com/office/powerpoint/2010/main" val="29702808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CEF1EB-1077-1128-3146-4CB2092D4582}"/>
              </a:ext>
            </a:extLst>
          </p:cNvPr>
          <p:cNvSpPr>
            <a:spLocks noGrp="1"/>
          </p:cNvSpPr>
          <p:nvPr>
            <p:ph type="title"/>
          </p:nvPr>
        </p:nvSpPr>
        <p:spPr>
          <a:xfrm>
            <a:off x="4955458" y="639097"/>
            <a:ext cx="6593075" cy="1612490"/>
          </a:xfrm>
        </p:spPr>
        <p:txBody>
          <a:bodyPr>
            <a:normAutofit/>
          </a:bodyPr>
          <a:lstStyle/>
          <a:p>
            <a:r>
              <a:rPr lang="fr-FR" dirty="0"/>
              <a:t>Exercice</a:t>
            </a:r>
            <a:br>
              <a:rPr lang="fr-FR" dirty="0"/>
            </a:br>
            <a:endParaRPr lang="fr-FR" dirty="0"/>
          </a:p>
        </p:txBody>
      </p:sp>
      <p:pic>
        <p:nvPicPr>
          <p:cNvPr id="7" name="Picture 4" descr="Graphique sur un document avec stylet">
            <a:extLst>
              <a:ext uri="{FF2B5EF4-FFF2-40B4-BE49-F238E27FC236}">
                <a16:creationId xmlns:a16="http://schemas.microsoft.com/office/drawing/2014/main" id="{DC5820FF-8ACC-766D-72BE-A5EF340AFD31}"/>
              </a:ext>
            </a:extLst>
          </p:cNvPr>
          <p:cNvPicPr>
            <a:picLocks noChangeAspect="1"/>
          </p:cNvPicPr>
          <p:nvPr/>
        </p:nvPicPr>
        <p:blipFill rotWithShape="1">
          <a:blip r:embed="rId3"/>
          <a:srcRect l="34300" r="20577" b="-2"/>
          <a:stretch/>
        </p:blipFill>
        <p:spPr>
          <a:xfrm>
            <a:off x="20" y="975"/>
            <a:ext cx="4635988" cy="6858000"/>
          </a:xfrm>
          <a:prstGeom prst="rect">
            <a:avLst/>
          </a:prstGeom>
        </p:spPr>
      </p:pic>
      <p:sp>
        <p:nvSpPr>
          <p:cNvPr id="3" name="Espace réservé du contenu 2">
            <a:extLst>
              <a:ext uri="{FF2B5EF4-FFF2-40B4-BE49-F238E27FC236}">
                <a16:creationId xmlns:a16="http://schemas.microsoft.com/office/drawing/2014/main" id="{B30BAB08-E87C-5442-C1DD-ED789CE829C5}"/>
              </a:ext>
            </a:extLst>
          </p:cNvPr>
          <p:cNvSpPr>
            <a:spLocks noGrp="1"/>
          </p:cNvSpPr>
          <p:nvPr>
            <p:ph idx="1"/>
          </p:nvPr>
        </p:nvSpPr>
        <p:spPr>
          <a:xfrm>
            <a:off x="4955458" y="2251587"/>
            <a:ext cx="6593075" cy="3972232"/>
          </a:xfrm>
        </p:spPr>
        <p:txBody>
          <a:bodyPr>
            <a:normAutofit/>
          </a:bodyPr>
          <a:lstStyle/>
          <a:p>
            <a:pPr>
              <a:lnSpc>
                <a:spcPct val="90000"/>
              </a:lnSpc>
            </a:pPr>
            <a:r>
              <a:rPr lang="fr-FR"/>
              <a:t>Créer une class personne avec le nom , le prénom.</a:t>
            </a:r>
          </a:p>
          <a:p>
            <a:pPr>
              <a:lnSpc>
                <a:spcPct val="90000"/>
              </a:lnSpc>
            </a:pPr>
            <a:r>
              <a:rPr lang="fr-FR"/>
              <a:t>Une méthode pour demander l’âge et vérifier si l'âge est correctement rentré.</a:t>
            </a:r>
          </a:p>
          <a:p>
            <a:pPr>
              <a:lnSpc>
                <a:spcPct val="90000"/>
              </a:lnSpc>
            </a:pPr>
            <a:r>
              <a:rPr lang="fr-FR"/>
              <a:t>Une méthode pour vérifier si elle est majeure.</a:t>
            </a:r>
          </a:p>
          <a:p>
            <a:pPr>
              <a:lnSpc>
                <a:spcPct val="90000"/>
              </a:lnSpc>
            </a:pPr>
            <a:r>
              <a:rPr lang="fr-FR"/>
              <a:t>Une méthode  pour afficher la personne.</a:t>
            </a:r>
          </a:p>
          <a:p>
            <a:pPr>
              <a:lnSpc>
                <a:spcPct val="90000"/>
              </a:lnSpc>
            </a:pPr>
            <a:r>
              <a:rPr lang="fr-FR"/>
              <a:t>Ensuite crée un autre fichier importer la classe .</a:t>
            </a:r>
          </a:p>
          <a:p>
            <a:pPr>
              <a:lnSpc>
                <a:spcPct val="90000"/>
              </a:lnSpc>
            </a:pPr>
            <a:r>
              <a:rPr lang="fr-FR"/>
              <a:t>Crée une personne.</a:t>
            </a:r>
          </a:p>
          <a:p>
            <a:pPr>
              <a:lnSpc>
                <a:spcPct val="90000"/>
              </a:lnSpc>
            </a:pPr>
            <a:r>
              <a:rPr lang="fr-FR"/>
              <a:t>Demander son âge.</a:t>
            </a:r>
          </a:p>
          <a:p>
            <a:pPr>
              <a:lnSpc>
                <a:spcPct val="90000"/>
              </a:lnSpc>
            </a:pPr>
            <a:r>
              <a:rPr lang="fr-FR"/>
              <a:t>Vérifier si son âge est correctement rentré.</a:t>
            </a:r>
          </a:p>
          <a:p>
            <a:pPr>
              <a:lnSpc>
                <a:spcPct val="90000"/>
              </a:lnSpc>
            </a:pPr>
            <a:r>
              <a:rPr lang="fr-FR"/>
              <a:t>Vérifier si elle est majeure.</a:t>
            </a:r>
          </a:p>
          <a:p>
            <a:pPr>
              <a:lnSpc>
                <a:spcPct val="90000"/>
              </a:lnSpc>
            </a:pPr>
            <a:r>
              <a:rPr lang="fr-FR"/>
              <a:t>Afficher la personne.</a:t>
            </a:r>
          </a:p>
        </p:txBody>
      </p:sp>
    </p:spTree>
    <p:extLst>
      <p:ext uri="{BB962C8B-B14F-4D97-AF65-F5344CB8AC3E}">
        <p14:creationId xmlns:p14="http://schemas.microsoft.com/office/powerpoint/2010/main" val="4111328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4654296" cy="6856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pic>
        <p:nvPicPr>
          <p:cNvPr id="22" name="Picture 17">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893"/>
          <a:stretch/>
        </p:blipFill>
        <p:spPr>
          <a:xfrm>
            <a:off x="0" y="0"/>
            <a:ext cx="4644770" cy="6856214"/>
          </a:xfrm>
          <a:prstGeom prst="rect">
            <a:avLst/>
          </a:prstGeom>
        </p:spPr>
      </p:pic>
      <p:sp>
        <p:nvSpPr>
          <p:cNvPr id="2" name="Titre 1">
            <a:extLst>
              <a:ext uri="{FF2B5EF4-FFF2-40B4-BE49-F238E27FC236}">
                <a16:creationId xmlns:a16="http://schemas.microsoft.com/office/drawing/2014/main" id="{9B9CAD78-6EE3-3910-9C71-15C2EF8FB537}"/>
              </a:ext>
            </a:extLst>
          </p:cNvPr>
          <p:cNvSpPr>
            <a:spLocks noGrp="1"/>
          </p:cNvSpPr>
          <p:nvPr>
            <p:ph type="title"/>
          </p:nvPr>
        </p:nvSpPr>
        <p:spPr>
          <a:xfrm>
            <a:off x="685801" y="643466"/>
            <a:ext cx="3351530" cy="4995333"/>
          </a:xfrm>
        </p:spPr>
        <p:txBody>
          <a:bodyPr>
            <a:normAutofit/>
          </a:bodyPr>
          <a:lstStyle/>
          <a:p>
            <a:r>
              <a:rPr lang="fr-FR">
                <a:solidFill>
                  <a:srgbClr val="FFFFFF"/>
                </a:solidFill>
              </a:rPr>
              <a:t>Instalation de la VM</a:t>
            </a:r>
          </a:p>
        </p:txBody>
      </p:sp>
      <p:sp useBgFill="1">
        <p:nvSpPr>
          <p:cNvPr id="23" name="Rectangle 22">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120" y="-2"/>
            <a:ext cx="7537705"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24DEC24B-B9BC-5035-28B4-22438CCC4358}"/>
              </a:ext>
            </a:extLst>
          </p:cNvPr>
          <p:cNvSpPr>
            <a:spLocks/>
          </p:cNvSpPr>
          <p:nvPr/>
        </p:nvSpPr>
        <p:spPr>
          <a:xfrm>
            <a:off x="5467509" y="532436"/>
            <a:ext cx="5886291" cy="6180880"/>
          </a:xfrm>
          <a:prstGeom prst="rect">
            <a:avLst/>
          </a:prstGeom>
        </p:spPr>
        <p:txBody>
          <a:bodyPr/>
          <a:lstStyle/>
          <a:p>
            <a:pPr defTabSz="265176">
              <a:spcAft>
                <a:spcPts val="600"/>
              </a:spcAft>
            </a:pPr>
            <a:r>
              <a:rPr lang="fr-FR" sz="1044" kern="1200" dirty="0">
                <a:solidFill>
                  <a:schemeClr val="tx1"/>
                </a:solidFill>
                <a:latin typeface="+mn-lt"/>
                <a:ea typeface="+mn-ea"/>
                <a:cs typeface="+mn-cs"/>
              </a:rPr>
              <a:t>Pour installer la </a:t>
            </a:r>
            <a:r>
              <a:rPr lang="fr-FR" sz="1044" kern="1200" dirty="0" err="1">
                <a:solidFill>
                  <a:schemeClr val="tx1"/>
                </a:solidFill>
                <a:latin typeface="+mn-lt"/>
                <a:ea typeface="+mn-ea"/>
                <a:cs typeface="+mn-cs"/>
              </a:rPr>
              <a:t>vm</a:t>
            </a:r>
            <a:r>
              <a:rPr lang="fr-FR" sz="1044" kern="1200" dirty="0">
                <a:solidFill>
                  <a:schemeClr val="tx1"/>
                </a:solidFill>
                <a:latin typeface="+mn-lt"/>
                <a:ea typeface="+mn-ea"/>
                <a:cs typeface="+mn-cs"/>
              </a:rPr>
              <a:t> (</a:t>
            </a:r>
            <a:r>
              <a:rPr lang="fr-FR" sz="1044" kern="1200" dirty="0" err="1">
                <a:solidFill>
                  <a:schemeClr val="tx1"/>
                </a:solidFill>
                <a:latin typeface="+mn-lt"/>
                <a:ea typeface="+mn-ea"/>
                <a:cs typeface="+mn-cs"/>
              </a:rPr>
              <a:t>virtual</a:t>
            </a:r>
            <a:r>
              <a:rPr lang="fr-FR" sz="1044" kern="1200" dirty="0">
                <a:solidFill>
                  <a:schemeClr val="tx1"/>
                </a:solidFill>
                <a:latin typeface="+mn-lt"/>
                <a:ea typeface="+mn-ea"/>
                <a:cs typeface="+mn-cs"/>
              </a:rPr>
              <a:t> machine de python)</a:t>
            </a:r>
          </a:p>
          <a:p>
            <a:pPr defTabSz="265176">
              <a:spcAft>
                <a:spcPts val="600"/>
              </a:spcAft>
            </a:pPr>
            <a:r>
              <a:rPr lang="fr-FR" sz="1044" kern="1200" dirty="0">
                <a:solidFill>
                  <a:schemeClr val="tx1"/>
                </a:solidFill>
                <a:latin typeface="+mn-lt"/>
                <a:ea typeface="+mn-ea"/>
                <a:cs typeface="+mn-cs"/>
              </a:rPr>
              <a:t>Exécuter dans le terminal:</a:t>
            </a:r>
          </a:p>
          <a:p>
            <a:pPr defTabSz="265176">
              <a:spcAft>
                <a:spcPts val="600"/>
              </a:spcAft>
            </a:pPr>
            <a:endParaRPr lang="fr-FR" sz="1044" kern="1200" dirty="0">
              <a:solidFill>
                <a:schemeClr val="tx1"/>
              </a:solidFill>
              <a:latin typeface="+mn-lt"/>
              <a:ea typeface="+mn-ea"/>
              <a:cs typeface="+mn-cs"/>
            </a:endParaRPr>
          </a:p>
          <a:p>
            <a:pPr defTabSz="265176">
              <a:spcAft>
                <a:spcPts val="600"/>
              </a:spcAft>
            </a:pPr>
            <a:endParaRPr lang="fr-FR" sz="1044" kern="1200" dirty="0">
              <a:solidFill>
                <a:schemeClr val="tx1"/>
              </a:solidFill>
              <a:latin typeface="+mn-lt"/>
              <a:ea typeface="+mn-ea"/>
              <a:cs typeface="+mn-cs"/>
            </a:endParaRPr>
          </a:p>
          <a:p>
            <a:pPr defTabSz="265176">
              <a:spcAft>
                <a:spcPts val="600"/>
              </a:spcAft>
            </a:pPr>
            <a:r>
              <a:rPr lang="fr-FR" sz="1044" kern="1200" dirty="0">
                <a:solidFill>
                  <a:schemeClr val="tx1"/>
                </a:solidFill>
                <a:latin typeface="+mn-lt"/>
                <a:ea typeface="+mn-ea"/>
                <a:cs typeface="+mn-cs"/>
              </a:rPr>
              <a:t>Entrer dans la </a:t>
            </a:r>
            <a:r>
              <a:rPr lang="fr-FR" sz="1044" kern="1200" dirty="0" err="1">
                <a:solidFill>
                  <a:schemeClr val="tx1"/>
                </a:solidFill>
                <a:latin typeface="+mn-lt"/>
                <a:ea typeface="+mn-ea"/>
                <a:cs typeface="+mn-cs"/>
              </a:rPr>
              <a:t>vm</a:t>
            </a:r>
            <a:r>
              <a:rPr lang="fr-FR" sz="1044" kern="1200" dirty="0">
                <a:solidFill>
                  <a:schemeClr val="tx1"/>
                </a:solidFill>
                <a:latin typeface="+mn-lt"/>
                <a:ea typeface="+mn-ea"/>
                <a:cs typeface="+mn-cs"/>
              </a:rPr>
              <a:t> par:</a:t>
            </a:r>
          </a:p>
          <a:p>
            <a:pPr defTabSz="265176">
              <a:spcAft>
                <a:spcPts val="600"/>
              </a:spcAft>
            </a:pPr>
            <a:endParaRPr lang="fr-FR" sz="1044" kern="1200" dirty="0">
              <a:solidFill>
                <a:schemeClr val="tx1"/>
              </a:solidFill>
              <a:latin typeface="+mn-lt"/>
              <a:ea typeface="+mn-ea"/>
              <a:cs typeface="+mn-cs"/>
            </a:endParaRPr>
          </a:p>
          <a:p>
            <a:pPr defTabSz="265176">
              <a:spcAft>
                <a:spcPts val="600"/>
              </a:spcAft>
            </a:pPr>
            <a:endParaRPr lang="fr-FR" sz="1044" kern="1200" dirty="0">
              <a:solidFill>
                <a:schemeClr val="tx1"/>
              </a:solidFill>
              <a:latin typeface="+mn-lt"/>
              <a:ea typeface="+mn-ea"/>
              <a:cs typeface="+mn-cs"/>
            </a:endParaRPr>
          </a:p>
          <a:p>
            <a:pPr defTabSz="265176">
              <a:spcAft>
                <a:spcPts val="600"/>
              </a:spcAft>
            </a:pPr>
            <a:endParaRPr lang="fr-FR" sz="1044" kern="1200" dirty="0">
              <a:solidFill>
                <a:schemeClr val="tx1"/>
              </a:solidFill>
              <a:latin typeface="+mn-lt"/>
              <a:ea typeface="+mn-ea"/>
              <a:cs typeface="+mn-cs"/>
            </a:endParaRPr>
          </a:p>
          <a:p>
            <a:pPr defTabSz="265176">
              <a:spcAft>
                <a:spcPts val="600"/>
              </a:spcAft>
            </a:pPr>
            <a:r>
              <a:rPr lang="fr-FR" sz="1044" kern="1200" dirty="0">
                <a:solidFill>
                  <a:schemeClr val="tx1"/>
                </a:solidFill>
                <a:latin typeface="+mn-lt"/>
                <a:ea typeface="+mn-ea"/>
                <a:cs typeface="+mn-cs"/>
              </a:rPr>
              <a:t>Vous êtes dans la </a:t>
            </a:r>
            <a:r>
              <a:rPr lang="fr-FR" sz="1044" kern="1200" dirty="0" err="1">
                <a:solidFill>
                  <a:schemeClr val="tx1"/>
                </a:solidFill>
                <a:latin typeface="+mn-lt"/>
                <a:ea typeface="+mn-ea"/>
                <a:cs typeface="+mn-cs"/>
              </a:rPr>
              <a:t>vm</a:t>
            </a:r>
            <a:r>
              <a:rPr lang="fr-FR" sz="1044" kern="1200" dirty="0">
                <a:solidFill>
                  <a:schemeClr val="tx1"/>
                </a:solidFill>
                <a:latin typeface="+mn-lt"/>
                <a:ea typeface="+mn-ea"/>
                <a:cs typeface="+mn-cs"/>
              </a:rPr>
              <a:t> si vous voyez:</a:t>
            </a:r>
          </a:p>
          <a:p>
            <a:pPr marL="0" indent="0">
              <a:spcAft>
                <a:spcPts val="600"/>
              </a:spcAft>
              <a:buNone/>
            </a:pPr>
            <a:endParaRPr lang="fr-FR" dirty="0"/>
          </a:p>
        </p:txBody>
      </p:sp>
      <p:pic>
        <p:nvPicPr>
          <p:cNvPr id="5" name="Image 4">
            <a:extLst>
              <a:ext uri="{FF2B5EF4-FFF2-40B4-BE49-F238E27FC236}">
                <a16:creationId xmlns:a16="http://schemas.microsoft.com/office/drawing/2014/main" id="{16A0138D-8214-296E-0B98-B006DA3F70EF}"/>
              </a:ext>
            </a:extLst>
          </p:cNvPr>
          <p:cNvPicPr>
            <a:picLocks noChangeAspect="1"/>
          </p:cNvPicPr>
          <p:nvPr/>
        </p:nvPicPr>
        <p:blipFill>
          <a:blip r:embed="rId4"/>
          <a:stretch>
            <a:fillRect/>
          </a:stretch>
        </p:blipFill>
        <p:spPr>
          <a:xfrm>
            <a:off x="5548614" y="1116417"/>
            <a:ext cx="2999465" cy="303305"/>
          </a:xfrm>
          <a:prstGeom prst="rect">
            <a:avLst/>
          </a:prstGeom>
        </p:spPr>
      </p:pic>
      <p:pic>
        <p:nvPicPr>
          <p:cNvPr id="7" name="Image 6">
            <a:extLst>
              <a:ext uri="{FF2B5EF4-FFF2-40B4-BE49-F238E27FC236}">
                <a16:creationId xmlns:a16="http://schemas.microsoft.com/office/drawing/2014/main" id="{429D261C-4A97-6CC4-F709-05B510A20AD0}"/>
              </a:ext>
            </a:extLst>
          </p:cNvPr>
          <p:cNvPicPr>
            <a:picLocks noChangeAspect="1"/>
          </p:cNvPicPr>
          <p:nvPr/>
        </p:nvPicPr>
        <p:blipFill>
          <a:blip r:embed="rId5"/>
          <a:stretch>
            <a:fillRect/>
          </a:stretch>
        </p:blipFill>
        <p:spPr>
          <a:xfrm>
            <a:off x="5543135" y="1952158"/>
            <a:ext cx="3124901" cy="303305"/>
          </a:xfrm>
          <a:prstGeom prst="rect">
            <a:avLst/>
          </a:prstGeom>
        </p:spPr>
      </p:pic>
      <p:pic>
        <p:nvPicPr>
          <p:cNvPr id="9" name="Image 8">
            <a:extLst>
              <a:ext uri="{FF2B5EF4-FFF2-40B4-BE49-F238E27FC236}">
                <a16:creationId xmlns:a16="http://schemas.microsoft.com/office/drawing/2014/main" id="{44B611FB-8AEC-0217-F227-42BF60639E2C}"/>
              </a:ext>
            </a:extLst>
          </p:cNvPr>
          <p:cNvPicPr>
            <a:picLocks noChangeAspect="1"/>
          </p:cNvPicPr>
          <p:nvPr/>
        </p:nvPicPr>
        <p:blipFill>
          <a:blip r:embed="rId6"/>
          <a:stretch>
            <a:fillRect/>
          </a:stretch>
        </p:blipFill>
        <p:spPr>
          <a:xfrm>
            <a:off x="5543135" y="2888157"/>
            <a:ext cx="3818491" cy="653099"/>
          </a:xfrm>
          <a:prstGeom prst="rect">
            <a:avLst/>
          </a:prstGeom>
        </p:spPr>
      </p:pic>
    </p:spTree>
    <p:extLst>
      <p:ext uri="{BB962C8B-B14F-4D97-AF65-F5344CB8AC3E}">
        <p14:creationId xmlns:p14="http://schemas.microsoft.com/office/powerpoint/2010/main" val="1174258847"/>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a:extLst>
              <a:ext uri="{FF2B5EF4-FFF2-40B4-BE49-F238E27FC236}">
                <a16:creationId xmlns:a16="http://schemas.microsoft.com/office/drawing/2014/main" id="{3F1C8E9E-6AD5-80A5-030A-E03ADEEEC010}"/>
              </a:ext>
            </a:extLst>
          </p:cNvPr>
          <p:cNvSpPr>
            <a:spLocks noGrp="1"/>
          </p:cNvSpPr>
          <p:nvPr>
            <p:ph type="title"/>
          </p:nvPr>
        </p:nvSpPr>
        <p:spPr>
          <a:xfrm>
            <a:off x="718457" y="531278"/>
            <a:ext cx="3211517" cy="5292579"/>
          </a:xfrm>
        </p:spPr>
        <p:txBody>
          <a:bodyPr>
            <a:normAutofit/>
          </a:bodyPr>
          <a:lstStyle/>
          <a:p>
            <a:r>
              <a:rPr lang="fr-FR" dirty="0">
                <a:solidFill>
                  <a:srgbClr val="FFFFFF"/>
                </a:solidFill>
              </a:rPr>
              <a:t>Installer De DJANGO</a:t>
            </a:r>
          </a:p>
        </p:txBody>
      </p:sp>
      <p:sp useBgFill="1">
        <p:nvSpPr>
          <p:cNvPr id="15" name="Freeform: Shape 14">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Espace réservé du contenu 2">
            <a:extLst>
              <a:ext uri="{FF2B5EF4-FFF2-40B4-BE49-F238E27FC236}">
                <a16:creationId xmlns:a16="http://schemas.microsoft.com/office/drawing/2014/main" id="{2B1041CC-762A-6A02-E812-23247B2D7CA0}"/>
              </a:ext>
            </a:extLst>
          </p:cNvPr>
          <p:cNvGraphicFramePr>
            <a:graphicFrameLocks noGrp="1"/>
          </p:cNvGraphicFramePr>
          <p:nvPr>
            <p:ph idx="1"/>
            <p:extLst>
              <p:ext uri="{D42A27DB-BD31-4B8C-83A1-F6EECF244321}">
                <p14:modId xmlns:p14="http://schemas.microsoft.com/office/powerpoint/2010/main" val="725033527"/>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2780426"/>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F89B0F-AF37-D304-9408-BF2A40819A35}"/>
              </a:ext>
            </a:extLst>
          </p:cNvPr>
          <p:cNvSpPr>
            <a:spLocks noGrp="1"/>
          </p:cNvSpPr>
          <p:nvPr>
            <p:ph type="title"/>
          </p:nvPr>
        </p:nvSpPr>
        <p:spPr/>
        <p:txBody>
          <a:bodyPr/>
          <a:lstStyle/>
          <a:p>
            <a:r>
              <a:rPr lang="fr-FR" dirty="0"/>
              <a:t>Présentation de </a:t>
            </a:r>
            <a:r>
              <a:rPr lang="fr-FR" dirty="0" err="1"/>
              <a:t>django</a:t>
            </a:r>
            <a:endParaRPr lang="fr-FR" dirty="0"/>
          </a:p>
        </p:txBody>
      </p:sp>
      <p:sp>
        <p:nvSpPr>
          <p:cNvPr id="3" name="Espace réservé du contenu 2">
            <a:extLst>
              <a:ext uri="{FF2B5EF4-FFF2-40B4-BE49-F238E27FC236}">
                <a16:creationId xmlns:a16="http://schemas.microsoft.com/office/drawing/2014/main" id="{AA18B04A-EC6B-3BA6-D1FC-BA80C3CB0630}"/>
              </a:ext>
            </a:extLst>
          </p:cNvPr>
          <p:cNvSpPr>
            <a:spLocks noGrp="1"/>
          </p:cNvSpPr>
          <p:nvPr>
            <p:ph idx="1"/>
          </p:nvPr>
        </p:nvSpPr>
        <p:spPr/>
        <p:txBody>
          <a:bodyPr/>
          <a:lstStyle/>
          <a:p>
            <a:r>
              <a:rPr lang="fr-FR" dirty="0"/>
              <a:t>Django est un </a:t>
            </a:r>
            <a:r>
              <a:rPr lang="fr-FR" dirty="0" err="1"/>
              <a:t>framework</a:t>
            </a:r>
            <a:r>
              <a:rPr lang="fr-FR" dirty="0"/>
              <a:t> Back end</a:t>
            </a:r>
          </a:p>
          <a:p>
            <a:r>
              <a:rPr lang="fr-FR" dirty="0"/>
              <a:t>Django peut être utiliser en back office</a:t>
            </a:r>
          </a:p>
          <a:p>
            <a:r>
              <a:rPr lang="fr-FR" dirty="0"/>
              <a:t>Permet de gérer facilement le </a:t>
            </a:r>
            <a:r>
              <a:rPr lang="fr-FR" dirty="0" err="1"/>
              <a:t>Sql</a:t>
            </a:r>
            <a:r>
              <a:rPr lang="fr-FR" dirty="0"/>
              <a:t> grâce à son ORM</a:t>
            </a:r>
          </a:p>
          <a:p>
            <a:r>
              <a:rPr lang="fr-FR" dirty="0"/>
              <a:t>A une base de données intégré sqlite3</a:t>
            </a:r>
          </a:p>
          <a:p>
            <a:r>
              <a:rPr lang="fr-FR" dirty="0"/>
              <a:t>Exemple de site qui utilise Django:</a:t>
            </a:r>
          </a:p>
          <a:p>
            <a:r>
              <a:rPr lang="fr-FR" dirty="0"/>
              <a:t>Netflix, </a:t>
            </a:r>
            <a:r>
              <a:rPr lang="fr-FR" dirty="0" err="1"/>
              <a:t>Udemy</a:t>
            </a:r>
            <a:r>
              <a:rPr lang="fr-FR" dirty="0"/>
              <a:t>, Instagram , …</a:t>
            </a:r>
          </a:p>
          <a:p>
            <a:endParaRPr lang="fr-FR" dirty="0"/>
          </a:p>
        </p:txBody>
      </p:sp>
    </p:spTree>
    <p:extLst>
      <p:ext uri="{BB962C8B-B14F-4D97-AF65-F5344CB8AC3E}">
        <p14:creationId xmlns:p14="http://schemas.microsoft.com/office/powerpoint/2010/main" val="2185244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5F65CD9-825D-44BD-8681-D42D260D4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5">
            <a:extLst>
              <a:ext uri="{FF2B5EF4-FFF2-40B4-BE49-F238E27FC236}">
                <a16:creationId xmlns:a16="http://schemas.microsoft.com/office/drawing/2014/main" id="{B2F64C47-BE0B-4DA4-A62F-C6922DD20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A2332ED4-855E-5105-0AF9-8F3F338B2AD2}"/>
              </a:ext>
            </a:extLst>
          </p:cNvPr>
          <p:cNvSpPr>
            <a:spLocks noGrp="1"/>
          </p:cNvSpPr>
          <p:nvPr>
            <p:ph type="title"/>
          </p:nvPr>
        </p:nvSpPr>
        <p:spPr>
          <a:xfrm>
            <a:off x="685801" y="643466"/>
            <a:ext cx="2590799" cy="4995333"/>
          </a:xfrm>
        </p:spPr>
        <p:txBody>
          <a:bodyPr>
            <a:normAutofit/>
          </a:bodyPr>
          <a:lstStyle/>
          <a:p>
            <a:r>
              <a:rPr lang="fr-FR" sz="3300">
                <a:solidFill>
                  <a:srgbClr val="FFFFFF"/>
                </a:solidFill>
              </a:rPr>
              <a:t>Configurer le setting</a:t>
            </a:r>
          </a:p>
        </p:txBody>
      </p:sp>
      <p:sp>
        <p:nvSpPr>
          <p:cNvPr id="3" name="Espace réservé du contenu 2">
            <a:extLst>
              <a:ext uri="{FF2B5EF4-FFF2-40B4-BE49-F238E27FC236}">
                <a16:creationId xmlns:a16="http://schemas.microsoft.com/office/drawing/2014/main" id="{9DE00EA1-52E0-4455-0A26-5C27E28C6746}"/>
              </a:ext>
            </a:extLst>
          </p:cNvPr>
          <p:cNvSpPr>
            <a:spLocks/>
          </p:cNvSpPr>
          <p:nvPr/>
        </p:nvSpPr>
        <p:spPr>
          <a:xfrm>
            <a:off x="4808601" y="2133067"/>
            <a:ext cx="6545199" cy="2357447"/>
          </a:xfrm>
          <a:prstGeom prst="rect">
            <a:avLst/>
          </a:prstGeom>
        </p:spPr>
        <p:txBody>
          <a:bodyPr/>
          <a:lstStyle/>
          <a:p>
            <a:pPr defTabSz="292608">
              <a:spcAft>
                <a:spcPts val="600"/>
              </a:spcAft>
            </a:pPr>
            <a:r>
              <a:rPr lang="fr-FR" sz="1152" kern="1200">
                <a:solidFill>
                  <a:schemeClr val="tx1"/>
                </a:solidFill>
                <a:latin typeface="+mn-lt"/>
                <a:ea typeface="+mn-ea"/>
                <a:cs typeface="+mn-cs"/>
              </a:rPr>
              <a:t>Configurer le DIR</a:t>
            </a:r>
          </a:p>
          <a:p>
            <a:pPr defTabSz="292608">
              <a:spcAft>
                <a:spcPts val="600"/>
              </a:spcAft>
            </a:pPr>
            <a:endParaRPr lang="fr-FR" sz="1152" kern="1200">
              <a:solidFill>
                <a:schemeClr val="tx1"/>
              </a:solidFill>
              <a:latin typeface="+mn-lt"/>
              <a:ea typeface="+mn-ea"/>
              <a:cs typeface="+mn-cs"/>
            </a:endParaRPr>
          </a:p>
          <a:p>
            <a:pPr defTabSz="292608">
              <a:spcAft>
                <a:spcPts val="600"/>
              </a:spcAft>
            </a:pPr>
            <a:r>
              <a:rPr lang="fr-FR" sz="1152" kern="1200">
                <a:solidFill>
                  <a:schemeClr val="tx1"/>
                </a:solidFill>
                <a:latin typeface="+mn-lt"/>
                <a:ea typeface="+mn-ea"/>
                <a:cs typeface="+mn-cs"/>
              </a:rPr>
              <a:t>A rajouter:</a:t>
            </a:r>
          </a:p>
          <a:p>
            <a:pPr defTabSz="292608">
              <a:spcAft>
                <a:spcPts val="600"/>
              </a:spcAft>
            </a:pPr>
            <a:endParaRPr lang="fr-FR" sz="1152" kern="1200">
              <a:solidFill>
                <a:schemeClr val="tx1"/>
              </a:solidFill>
              <a:latin typeface="+mn-lt"/>
              <a:ea typeface="+mn-ea"/>
              <a:cs typeface="+mn-cs"/>
            </a:endParaRPr>
          </a:p>
          <a:p>
            <a:pPr defTabSz="292608">
              <a:spcAft>
                <a:spcPts val="600"/>
              </a:spcAft>
            </a:pPr>
            <a:endParaRPr lang="fr-FR" sz="1152" kern="1200">
              <a:solidFill>
                <a:schemeClr val="tx1"/>
              </a:solidFill>
              <a:latin typeface="+mn-lt"/>
              <a:ea typeface="+mn-ea"/>
              <a:cs typeface="+mn-cs"/>
            </a:endParaRPr>
          </a:p>
          <a:p>
            <a:pPr defTabSz="292608">
              <a:spcAft>
                <a:spcPts val="600"/>
              </a:spcAft>
            </a:pPr>
            <a:endParaRPr lang="fr-FR" sz="1152" kern="1200">
              <a:solidFill>
                <a:schemeClr val="tx1"/>
              </a:solidFill>
              <a:latin typeface="+mn-lt"/>
              <a:ea typeface="+mn-ea"/>
              <a:cs typeface="+mn-cs"/>
            </a:endParaRPr>
          </a:p>
          <a:p>
            <a:pPr defTabSz="292608">
              <a:spcAft>
                <a:spcPts val="600"/>
              </a:spcAft>
            </a:pPr>
            <a:endParaRPr lang="fr-FR" sz="1152" kern="1200">
              <a:solidFill>
                <a:schemeClr val="tx1"/>
              </a:solidFill>
              <a:latin typeface="+mn-lt"/>
              <a:ea typeface="+mn-ea"/>
              <a:cs typeface="+mn-cs"/>
            </a:endParaRPr>
          </a:p>
          <a:p>
            <a:pPr defTabSz="292608">
              <a:spcAft>
                <a:spcPts val="600"/>
              </a:spcAft>
            </a:pPr>
            <a:endParaRPr lang="fr-FR" sz="1152" kern="1200">
              <a:solidFill>
                <a:schemeClr val="tx1"/>
              </a:solidFill>
              <a:latin typeface="+mn-lt"/>
              <a:ea typeface="+mn-ea"/>
              <a:cs typeface="+mn-cs"/>
            </a:endParaRPr>
          </a:p>
          <a:p>
            <a:pPr>
              <a:spcAft>
                <a:spcPts val="600"/>
              </a:spcAft>
            </a:pPr>
            <a:endParaRPr lang="fr-FR"/>
          </a:p>
        </p:txBody>
      </p:sp>
      <p:pic>
        <p:nvPicPr>
          <p:cNvPr id="7" name="Image 6">
            <a:extLst>
              <a:ext uri="{FF2B5EF4-FFF2-40B4-BE49-F238E27FC236}">
                <a16:creationId xmlns:a16="http://schemas.microsoft.com/office/drawing/2014/main" id="{6008BD53-5E5C-40B9-3491-F8EF8D5D45DB}"/>
              </a:ext>
            </a:extLst>
          </p:cNvPr>
          <p:cNvPicPr>
            <a:picLocks noChangeAspect="1"/>
          </p:cNvPicPr>
          <p:nvPr/>
        </p:nvPicPr>
        <p:blipFill>
          <a:blip r:embed="rId3"/>
          <a:stretch>
            <a:fillRect/>
          </a:stretch>
        </p:blipFill>
        <p:spPr>
          <a:xfrm>
            <a:off x="4937655" y="2415590"/>
            <a:ext cx="2806356" cy="258480"/>
          </a:xfrm>
          <a:prstGeom prst="rect">
            <a:avLst/>
          </a:prstGeom>
        </p:spPr>
      </p:pic>
      <p:pic>
        <p:nvPicPr>
          <p:cNvPr id="9" name="Image 8">
            <a:extLst>
              <a:ext uri="{FF2B5EF4-FFF2-40B4-BE49-F238E27FC236}">
                <a16:creationId xmlns:a16="http://schemas.microsoft.com/office/drawing/2014/main" id="{D7814554-BEAD-C140-6EDF-9022993BC62B}"/>
              </a:ext>
            </a:extLst>
          </p:cNvPr>
          <p:cNvPicPr>
            <a:picLocks noChangeAspect="1"/>
          </p:cNvPicPr>
          <p:nvPr/>
        </p:nvPicPr>
        <p:blipFill>
          <a:blip r:embed="rId4"/>
          <a:stretch>
            <a:fillRect/>
          </a:stretch>
        </p:blipFill>
        <p:spPr>
          <a:xfrm>
            <a:off x="4937655" y="2972929"/>
            <a:ext cx="3797196" cy="1157006"/>
          </a:xfrm>
          <a:prstGeom prst="rect">
            <a:avLst/>
          </a:prstGeom>
        </p:spPr>
      </p:pic>
    </p:spTree>
    <p:extLst>
      <p:ext uri="{BB962C8B-B14F-4D97-AF65-F5344CB8AC3E}">
        <p14:creationId xmlns:p14="http://schemas.microsoft.com/office/powerpoint/2010/main" val="309465177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DF0F1C-C383-0CF6-47DA-E73330D160DD}"/>
              </a:ext>
            </a:extLst>
          </p:cNvPr>
          <p:cNvSpPr>
            <a:spLocks noGrp="1"/>
          </p:cNvSpPr>
          <p:nvPr>
            <p:ph type="title"/>
          </p:nvPr>
        </p:nvSpPr>
        <p:spPr/>
        <p:txBody>
          <a:bodyPr/>
          <a:lstStyle/>
          <a:p>
            <a:r>
              <a:rPr lang="fr-FR" dirty="0"/>
              <a:t>POURQUOI Python?</a:t>
            </a:r>
          </a:p>
        </p:txBody>
      </p:sp>
      <p:sp>
        <p:nvSpPr>
          <p:cNvPr id="3" name="Espace réservé du contenu 2">
            <a:extLst>
              <a:ext uri="{FF2B5EF4-FFF2-40B4-BE49-F238E27FC236}">
                <a16:creationId xmlns:a16="http://schemas.microsoft.com/office/drawing/2014/main" id="{BB1E7E4A-0ECA-6525-BCB6-F79DDCC1F64A}"/>
              </a:ext>
            </a:extLst>
          </p:cNvPr>
          <p:cNvSpPr>
            <a:spLocks noGrp="1"/>
          </p:cNvSpPr>
          <p:nvPr>
            <p:ph idx="1"/>
          </p:nvPr>
        </p:nvSpPr>
        <p:spPr/>
        <p:txBody>
          <a:bodyPr/>
          <a:lstStyle/>
          <a:p>
            <a:pPr marL="355600" marR="0" lvl="0" indent="-304800" algn="l" rtl="0">
              <a:lnSpc>
                <a:spcPct val="100000"/>
              </a:lnSpc>
              <a:spcBef>
                <a:spcPts val="2030"/>
              </a:spcBef>
              <a:spcAft>
                <a:spcPts val="0"/>
              </a:spcAft>
              <a:buSzPts val="1800"/>
              <a:buFont typeface="Arial"/>
              <a:buChar char="-"/>
            </a:pPr>
            <a:r>
              <a:rPr lang="fr-FR" sz="1800" i="1" dirty="0">
                <a:latin typeface="Arial"/>
                <a:ea typeface="Arial"/>
                <a:cs typeface="Arial"/>
                <a:sym typeface="Arial"/>
              </a:rPr>
              <a:t>Facile à apprendre</a:t>
            </a:r>
            <a:endParaRPr lang="fr-FR" sz="1800" dirty="0">
              <a:latin typeface="Arial"/>
              <a:ea typeface="Arial"/>
              <a:cs typeface="Arial"/>
              <a:sym typeface="Arial"/>
            </a:endParaRPr>
          </a:p>
          <a:p>
            <a:pPr marL="355600" marR="0" lvl="0" indent="-304800" algn="l" rtl="0">
              <a:lnSpc>
                <a:spcPct val="100000"/>
              </a:lnSpc>
              <a:spcBef>
                <a:spcPts val="0"/>
              </a:spcBef>
              <a:spcAft>
                <a:spcPts val="0"/>
              </a:spcAft>
              <a:buSzPts val="1800"/>
              <a:buFont typeface="Arial"/>
              <a:buChar char="-"/>
            </a:pPr>
            <a:r>
              <a:rPr lang="fr-FR" sz="1800" i="1" dirty="0">
                <a:latin typeface="Arial"/>
                <a:ea typeface="Arial"/>
                <a:cs typeface="Arial"/>
                <a:sym typeface="Arial"/>
              </a:rPr>
              <a:t>Simple à lire</a:t>
            </a:r>
            <a:endParaRPr lang="fr-FR" sz="1800" dirty="0">
              <a:latin typeface="Arial"/>
              <a:ea typeface="Arial"/>
              <a:cs typeface="Arial"/>
              <a:sym typeface="Arial"/>
            </a:endParaRPr>
          </a:p>
          <a:p>
            <a:pPr marL="355600" marR="0" lvl="0" indent="-304800" algn="l" rtl="0">
              <a:lnSpc>
                <a:spcPct val="100000"/>
              </a:lnSpc>
              <a:spcBef>
                <a:spcPts val="0"/>
              </a:spcBef>
              <a:spcAft>
                <a:spcPts val="0"/>
              </a:spcAft>
              <a:buSzPts val="1800"/>
              <a:buFont typeface="Arial"/>
              <a:buChar char="-"/>
            </a:pPr>
            <a:r>
              <a:rPr lang="fr-FR" sz="1800" i="1" dirty="0">
                <a:latin typeface="Arial"/>
                <a:ea typeface="Arial"/>
                <a:cs typeface="Arial"/>
                <a:sym typeface="Arial"/>
              </a:rPr>
              <a:t>Riche en fonctionnalités (modules)</a:t>
            </a:r>
            <a:endParaRPr lang="fr-FR" sz="1800" dirty="0">
              <a:latin typeface="Arial"/>
              <a:ea typeface="Arial"/>
              <a:cs typeface="Arial"/>
              <a:sym typeface="Arial"/>
            </a:endParaRPr>
          </a:p>
          <a:p>
            <a:pPr marL="355600" marR="0" lvl="0" indent="-304800" algn="l" rtl="0">
              <a:lnSpc>
                <a:spcPct val="100000"/>
              </a:lnSpc>
              <a:spcBef>
                <a:spcPts val="0"/>
              </a:spcBef>
              <a:spcAft>
                <a:spcPts val="0"/>
              </a:spcAft>
              <a:buSzPts val="1800"/>
              <a:buFont typeface="Arial"/>
              <a:buChar char="-"/>
            </a:pPr>
            <a:r>
              <a:rPr lang="fr-FR" sz="1800" i="1" dirty="0">
                <a:latin typeface="Arial"/>
                <a:ea typeface="Arial"/>
                <a:cs typeface="Arial"/>
                <a:sym typeface="Arial"/>
              </a:rPr>
              <a:t>Très utilisé (mathématiques)</a:t>
            </a:r>
          </a:p>
          <a:p>
            <a:pPr marL="355600" marR="0" lvl="0" indent="-304800" algn="l" rtl="0">
              <a:lnSpc>
                <a:spcPct val="100000"/>
              </a:lnSpc>
              <a:spcBef>
                <a:spcPts val="0"/>
              </a:spcBef>
              <a:spcAft>
                <a:spcPts val="0"/>
              </a:spcAft>
              <a:buSzPts val="1800"/>
              <a:buFont typeface="Arial"/>
              <a:buChar char="-"/>
            </a:pPr>
            <a:r>
              <a:rPr lang="fr-FR" i="1" dirty="0">
                <a:latin typeface="Arial"/>
                <a:ea typeface="Arial"/>
                <a:cs typeface="Arial"/>
                <a:sym typeface="Arial"/>
              </a:rPr>
              <a:t>Langage dite Haut </a:t>
            </a:r>
            <a:r>
              <a:rPr lang="fr-FR" i="1" dirty="0" err="1">
                <a:latin typeface="Arial"/>
                <a:ea typeface="Arial"/>
                <a:cs typeface="Arial"/>
                <a:sym typeface="Arial"/>
              </a:rPr>
              <a:t>level</a:t>
            </a:r>
            <a:endParaRPr lang="fr-FR" i="1" dirty="0">
              <a:latin typeface="Arial"/>
              <a:ea typeface="Arial"/>
              <a:cs typeface="Arial"/>
              <a:sym typeface="Arial"/>
            </a:endParaRPr>
          </a:p>
          <a:p>
            <a:pPr marL="355600" marR="0" lvl="0" indent="-304800" algn="l" rtl="0">
              <a:lnSpc>
                <a:spcPct val="100000"/>
              </a:lnSpc>
              <a:spcBef>
                <a:spcPts val="0"/>
              </a:spcBef>
              <a:spcAft>
                <a:spcPts val="0"/>
              </a:spcAft>
              <a:buSzPts val="1800"/>
              <a:buFont typeface="Arial"/>
              <a:buChar char="-"/>
            </a:pPr>
            <a:endParaRPr lang="fr-FR" sz="1800" i="1" dirty="0">
              <a:latin typeface="Arial"/>
              <a:ea typeface="Arial"/>
              <a:cs typeface="Arial"/>
              <a:sym typeface="Arial"/>
            </a:endParaRPr>
          </a:p>
          <a:p>
            <a:pPr marL="355600" marR="0" lvl="0" indent="-304800" algn="l" rtl="0">
              <a:lnSpc>
                <a:spcPct val="100000"/>
              </a:lnSpc>
              <a:spcBef>
                <a:spcPts val="0"/>
              </a:spcBef>
              <a:spcAft>
                <a:spcPts val="0"/>
              </a:spcAft>
              <a:buSzPts val="1800"/>
              <a:buFont typeface="Arial"/>
              <a:buChar char="-"/>
            </a:pPr>
            <a:endParaRPr lang="fr-FR" i="1" dirty="0">
              <a:latin typeface="Arial"/>
              <a:ea typeface="Arial"/>
              <a:cs typeface="Arial"/>
              <a:sym typeface="Arial"/>
            </a:endParaRPr>
          </a:p>
          <a:p>
            <a:pPr marL="355600" marR="0" lvl="0" indent="-304800" algn="l" rtl="0">
              <a:lnSpc>
                <a:spcPct val="100000"/>
              </a:lnSpc>
              <a:spcBef>
                <a:spcPts val="0"/>
              </a:spcBef>
              <a:spcAft>
                <a:spcPts val="0"/>
              </a:spcAft>
              <a:buSzPts val="1800"/>
              <a:buFont typeface="Arial"/>
              <a:buChar char="-"/>
            </a:pPr>
            <a:endParaRPr lang="fr-FR" sz="1800" dirty="0">
              <a:latin typeface="Arial"/>
              <a:ea typeface="Arial"/>
              <a:cs typeface="Arial"/>
              <a:sym typeface="Arial"/>
            </a:endParaRPr>
          </a:p>
          <a:p>
            <a:endParaRPr lang="fr-FR" dirty="0"/>
          </a:p>
        </p:txBody>
      </p:sp>
      <p:pic>
        <p:nvPicPr>
          <p:cNvPr id="5" name="Image 4">
            <a:extLst>
              <a:ext uri="{FF2B5EF4-FFF2-40B4-BE49-F238E27FC236}">
                <a16:creationId xmlns:a16="http://schemas.microsoft.com/office/drawing/2014/main" id="{9492A9B8-D72D-5786-C0F0-AEA89386F524}"/>
              </a:ext>
            </a:extLst>
          </p:cNvPr>
          <p:cNvPicPr>
            <a:picLocks noChangeAspect="1"/>
          </p:cNvPicPr>
          <p:nvPr/>
        </p:nvPicPr>
        <p:blipFill>
          <a:blip r:embed="rId2"/>
          <a:stretch>
            <a:fillRect/>
          </a:stretch>
        </p:blipFill>
        <p:spPr>
          <a:xfrm>
            <a:off x="1010668" y="4600435"/>
            <a:ext cx="8164064" cy="2000529"/>
          </a:xfrm>
          <a:prstGeom prst="rect">
            <a:avLst/>
          </a:prstGeom>
        </p:spPr>
      </p:pic>
    </p:spTree>
    <p:extLst>
      <p:ext uri="{BB962C8B-B14F-4D97-AF65-F5344CB8AC3E}">
        <p14:creationId xmlns:p14="http://schemas.microsoft.com/office/powerpoint/2010/main" val="5524118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913660-9565-74F5-DC29-4683A24E1B2A}"/>
              </a:ext>
            </a:extLst>
          </p:cNvPr>
          <p:cNvSpPr>
            <a:spLocks noGrp="1"/>
          </p:cNvSpPr>
          <p:nvPr>
            <p:ph type="title"/>
          </p:nvPr>
        </p:nvSpPr>
        <p:spPr/>
        <p:txBody>
          <a:bodyPr/>
          <a:lstStyle/>
          <a:p>
            <a:r>
              <a:rPr lang="fr-FR" dirty="0"/>
              <a:t>Ajouter DANS L’</a:t>
            </a:r>
            <a:r>
              <a:rPr lang="fr-FR" dirty="0" err="1"/>
              <a:t>installed_apps</a:t>
            </a:r>
            <a:r>
              <a:rPr lang="fr-FR" dirty="0"/>
              <a:t> compte</a:t>
            </a:r>
          </a:p>
        </p:txBody>
      </p:sp>
      <p:pic>
        <p:nvPicPr>
          <p:cNvPr id="5" name="Espace réservé du contenu 4">
            <a:extLst>
              <a:ext uri="{FF2B5EF4-FFF2-40B4-BE49-F238E27FC236}">
                <a16:creationId xmlns:a16="http://schemas.microsoft.com/office/drawing/2014/main" id="{F930C684-4C1F-ECF6-11E7-EC44DFCF22BD}"/>
              </a:ext>
            </a:extLst>
          </p:cNvPr>
          <p:cNvPicPr>
            <a:picLocks noGrp="1" noChangeAspect="1"/>
          </p:cNvPicPr>
          <p:nvPr>
            <p:ph idx="1"/>
          </p:nvPr>
        </p:nvPicPr>
        <p:blipFill>
          <a:blip r:embed="rId2"/>
          <a:stretch>
            <a:fillRect/>
          </a:stretch>
        </p:blipFill>
        <p:spPr>
          <a:xfrm>
            <a:off x="685801" y="2171700"/>
            <a:ext cx="7056714" cy="2775881"/>
          </a:xfrm>
        </p:spPr>
      </p:pic>
    </p:spTree>
    <p:extLst>
      <p:ext uri="{BB962C8B-B14F-4D97-AF65-F5344CB8AC3E}">
        <p14:creationId xmlns:p14="http://schemas.microsoft.com/office/powerpoint/2010/main" val="1627749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CEFDBD-8C49-19BB-6823-ADDF9C7B9C12}"/>
              </a:ext>
            </a:extLst>
          </p:cNvPr>
          <p:cNvSpPr>
            <a:spLocks noGrp="1"/>
          </p:cNvSpPr>
          <p:nvPr>
            <p:ph type="title"/>
          </p:nvPr>
        </p:nvSpPr>
        <p:spPr/>
        <p:txBody>
          <a:bodyPr/>
          <a:lstStyle/>
          <a:p>
            <a:r>
              <a:rPr lang="fr-FR" dirty="0"/>
              <a:t>CONFIGURER URL</a:t>
            </a:r>
          </a:p>
        </p:txBody>
      </p:sp>
      <p:pic>
        <p:nvPicPr>
          <p:cNvPr id="5" name="Espace réservé du contenu 4">
            <a:extLst>
              <a:ext uri="{FF2B5EF4-FFF2-40B4-BE49-F238E27FC236}">
                <a16:creationId xmlns:a16="http://schemas.microsoft.com/office/drawing/2014/main" id="{B37AC45F-678A-C4F2-B993-5DAABA8768EF}"/>
              </a:ext>
            </a:extLst>
          </p:cNvPr>
          <p:cNvPicPr>
            <a:picLocks noGrp="1" noChangeAspect="1"/>
          </p:cNvPicPr>
          <p:nvPr>
            <p:ph idx="1"/>
          </p:nvPr>
        </p:nvPicPr>
        <p:blipFill>
          <a:blip r:embed="rId2"/>
          <a:stretch>
            <a:fillRect/>
          </a:stretch>
        </p:blipFill>
        <p:spPr>
          <a:xfrm>
            <a:off x="600075" y="2065867"/>
            <a:ext cx="7866441" cy="3010319"/>
          </a:xfrm>
        </p:spPr>
      </p:pic>
    </p:spTree>
    <p:extLst>
      <p:ext uri="{BB962C8B-B14F-4D97-AF65-F5344CB8AC3E}">
        <p14:creationId xmlns:p14="http://schemas.microsoft.com/office/powerpoint/2010/main" val="2504058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CDE6C9-E02E-E660-3DC8-B4F99D48F983}"/>
              </a:ext>
            </a:extLst>
          </p:cNvPr>
          <p:cNvSpPr>
            <a:spLocks noGrp="1"/>
          </p:cNvSpPr>
          <p:nvPr>
            <p:ph type="title"/>
          </p:nvPr>
        </p:nvSpPr>
        <p:spPr>
          <a:xfrm>
            <a:off x="6400800" y="609600"/>
            <a:ext cx="5147730" cy="1641987"/>
          </a:xfrm>
        </p:spPr>
        <p:txBody>
          <a:bodyPr>
            <a:normAutofit/>
          </a:bodyPr>
          <a:lstStyle/>
          <a:p>
            <a:r>
              <a:rPr lang="fr-FR" dirty="0"/>
              <a:t>Ajouter les dossier </a:t>
            </a:r>
            <a:r>
              <a:rPr lang="fr-FR" dirty="0" err="1"/>
              <a:t>Templates</a:t>
            </a:r>
            <a:r>
              <a:rPr lang="fr-FR" dirty="0"/>
              <a:t> et </a:t>
            </a:r>
            <a:r>
              <a:rPr lang="fr-FR" dirty="0" err="1"/>
              <a:t>static</a:t>
            </a:r>
            <a:endParaRPr lang="fr-FR" dirty="0"/>
          </a:p>
        </p:txBody>
      </p:sp>
      <p:pic>
        <p:nvPicPr>
          <p:cNvPr id="9" name="Image 8">
            <a:extLst>
              <a:ext uri="{FF2B5EF4-FFF2-40B4-BE49-F238E27FC236}">
                <a16:creationId xmlns:a16="http://schemas.microsoft.com/office/drawing/2014/main" id="{D8C0A51D-B18A-07A9-ED29-52D3B8C481F1}"/>
              </a:ext>
            </a:extLst>
          </p:cNvPr>
          <p:cNvPicPr>
            <a:picLocks noChangeAspect="1"/>
          </p:cNvPicPr>
          <p:nvPr/>
        </p:nvPicPr>
        <p:blipFill rotWithShape="1">
          <a:blip r:embed="rId3"/>
          <a:srcRect r="12521" b="2"/>
          <a:stretch/>
        </p:blipFill>
        <p:spPr>
          <a:xfrm>
            <a:off x="20" y="975"/>
            <a:ext cx="6095980" cy="6858000"/>
          </a:xfrm>
          <a:prstGeom prst="rect">
            <a:avLst/>
          </a:prstGeom>
        </p:spPr>
      </p:pic>
      <p:sp>
        <p:nvSpPr>
          <p:cNvPr id="7" name="Espace réservé du contenu 6">
            <a:extLst>
              <a:ext uri="{FF2B5EF4-FFF2-40B4-BE49-F238E27FC236}">
                <a16:creationId xmlns:a16="http://schemas.microsoft.com/office/drawing/2014/main" id="{37428AF4-0037-3A0D-9BF7-68362013F24F}"/>
              </a:ext>
            </a:extLst>
          </p:cNvPr>
          <p:cNvSpPr>
            <a:spLocks noGrp="1"/>
          </p:cNvSpPr>
          <p:nvPr>
            <p:ph idx="1"/>
          </p:nvPr>
        </p:nvSpPr>
        <p:spPr>
          <a:xfrm>
            <a:off x="6400800" y="2251587"/>
            <a:ext cx="5147730" cy="3637935"/>
          </a:xfrm>
        </p:spPr>
        <p:txBody>
          <a:bodyPr>
            <a:normAutofit/>
          </a:bodyPr>
          <a:lstStyle/>
          <a:p>
            <a:r>
              <a:rPr lang="fr-FR" dirty="0"/>
              <a:t>Les fichier html sont comme le principe de symphonie de </a:t>
            </a:r>
            <a:r>
              <a:rPr lang="fr-FR" dirty="0" err="1"/>
              <a:t>php</a:t>
            </a:r>
            <a:r>
              <a:rPr lang="fr-FR" dirty="0"/>
              <a:t>, ont appel ca: </a:t>
            </a:r>
            <a:r>
              <a:rPr lang="fr-FR" dirty="0" err="1"/>
              <a:t>Twig</a:t>
            </a:r>
            <a:endParaRPr lang="fr-FR" dirty="0"/>
          </a:p>
          <a:p>
            <a:endParaRPr lang="fr-FR" dirty="0"/>
          </a:p>
          <a:p>
            <a:r>
              <a:rPr lang="fr-FR" dirty="0"/>
              <a:t>Comme tout comme </a:t>
            </a:r>
            <a:r>
              <a:rPr lang="fr-FR" dirty="0" err="1"/>
              <a:t>twig</a:t>
            </a:r>
            <a:r>
              <a:rPr lang="fr-FR" dirty="0"/>
              <a:t>, on crée la base de tous nos fichier (</a:t>
            </a:r>
            <a:r>
              <a:rPr lang="fr-FR" dirty="0" err="1"/>
              <a:t>navbar</a:t>
            </a:r>
            <a:r>
              <a:rPr lang="fr-FR" dirty="0"/>
              <a:t>, </a:t>
            </a:r>
            <a:r>
              <a:rPr lang="fr-FR" dirty="0" err="1"/>
              <a:t>footer</a:t>
            </a:r>
            <a:r>
              <a:rPr lang="fr-FR" dirty="0"/>
              <a:t>, ainsi que tous les composants qui se répètes</a:t>
            </a:r>
          </a:p>
          <a:p>
            <a:r>
              <a:rPr lang="fr-FR" dirty="0"/>
              <a:t>Ainsi, nous appelons notre base </a:t>
            </a:r>
            <a:r>
              <a:rPr lang="fr-FR" dirty="0" err="1"/>
              <a:t>hml</a:t>
            </a:r>
            <a:r>
              <a:rPr lang="fr-FR" dirty="0"/>
              <a:t> comme ainsi:</a:t>
            </a:r>
          </a:p>
          <a:p>
            <a:endParaRPr lang="fr-FR" dirty="0"/>
          </a:p>
          <a:p>
            <a:endParaRPr lang="fr-FR" dirty="0"/>
          </a:p>
        </p:txBody>
      </p:sp>
    </p:spTree>
    <p:extLst>
      <p:ext uri="{BB962C8B-B14F-4D97-AF65-F5344CB8AC3E}">
        <p14:creationId xmlns:p14="http://schemas.microsoft.com/office/powerpoint/2010/main" val="17401601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CC44A1-19F7-6769-D737-BBC1AF3079B1}"/>
              </a:ext>
            </a:extLst>
          </p:cNvPr>
          <p:cNvSpPr>
            <a:spLocks noGrp="1"/>
          </p:cNvSpPr>
          <p:nvPr>
            <p:ph type="title"/>
          </p:nvPr>
        </p:nvSpPr>
        <p:spPr/>
        <p:txBody>
          <a:bodyPr/>
          <a:lstStyle/>
          <a:p>
            <a:r>
              <a:rPr lang="fr-FR" dirty="0"/>
              <a:t>LA PREMIERE PAGE HTML(partie 1)</a:t>
            </a:r>
          </a:p>
        </p:txBody>
      </p:sp>
      <p:sp>
        <p:nvSpPr>
          <p:cNvPr id="3" name="Espace réservé du contenu 2">
            <a:extLst>
              <a:ext uri="{FF2B5EF4-FFF2-40B4-BE49-F238E27FC236}">
                <a16:creationId xmlns:a16="http://schemas.microsoft.com/office/drawing/2014/main" id="{DDF8ECFF-EC78-2EE8-88D9-1D24C6989BAB}"/>
              </a:ext>
            </a:extLst>
          </p:cNvPr>
          <p:cNvSpPr>
            <a:spLocks noGrp="1"/>
          </p:cNvSpPr>
          <p:nvPr>
            <p:ph idx="1"/>
          </p:nvPr>
        </p:nvSpPr>
        <p:spPr/>
        <p:txBody>
          <a:bodyPr/>
          <a:lstStyle/>
          <a:p>
            <a:r>
              <a:rPr lang="fr-FR" dirty="0"/>
              <a:t>Crée un fichier views.py</a:t>
            </a:r>
          </a:p>
          <a:p>
            <a:r>
              <a:rPr lang="fr-FR" dirty="0"/>
              <a:t>Importer les fichier </a:t>
            </a:r>
            <a:r>
              <a:rPr lang="fr-FR" dirty="0" err="1"/>
              <a:t>django</a:t>
            </a:r>
            <a:r>
              <a:rPr lang="fr-FR" dirty="0"/>
              <a:t> qui pour crée la vue:</a:t>
            </a:r>
          </a:p>
          <a:p>
            <a:endParaRPr lang="fr-FR" dirty="0"/>
          </a:p>
        </p:txBody>
      </p:sp>
      <p:pic>
        <p:nvPicPr>
          <p:cNvPr id="5" name="Image 4">
            <a:extLst>
              <a:ext uri="{FF2B5EF4-FFF2-40B4-BE49-F238E27FC236}">
                <a16:creationId xmlns:a16="http://schemas.microsoft.com/office/drawing/2014/main" id="{562B6723-58D9-6A82-4002-5F10BB3A10B5}"/>
              </a:ext>
            </a:extLst>
          </p:cNvPr>
          <p:cNvPicPr>
            <a:picLocks noChangeAspect="1"/>
          </p:cNvPicPr>
          <p:nvPr/>
        </p:nvPicPr>
        <p:blipFill>
          <a:blip r:embed="rId2"/>
          <a:stretch>
            <a:fillRect/>
          </a:stretch>
        </p:blipFill>
        <p:spPr>
          <a:xfrm>
            <a:off x="980854" y="4371923"/>
            <a:ext cx="3162741" cy="743054"/>
          </a:xfrm>
          <a:prstGeom prst="rect">
            <a:avLst/>
          </a:prstGeom>
        </p:spPr>
      </p:pic>
    </p:spTree>
    <p:extLst>
      <p:ext uri="{BB962C8B-B14F-4D97-AF65-F5344CB8AC3E}">
        <p14:creationId xmlns:p14="http://schemas.microsoft.com/office/powerpoint/2010/main" val="3299871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2F3A18-F23E-EDC8-102B-BC61AE3F6B4D}"/>
              </a:ext>
            </a:extLst>
          </p:cNvPr>
          <p:cNvSpPr>
            <a:spLocks noGrp="1"/>
          </p:cNvSpPr>
          <p:nvPr>
            <p:ph type="title"/>
          </p:nvPr>
        </p:nvSpPr>
        <p:spPr>
          <a:xfrm>
            <a:off x="6400800" y="609600"/>
            <a:ext cx="5147730" cy="1641987"/>
          </a:xfrm>
        </p:spPr>
        <p:txBody>
          <a:bodyPr>
            <a:normAutofit/>
          </a:bodyPr>
          <a:lstStyle/>
          <a:p>
            <a:r>
              <a:rPr lang="fr-FR" dirty="0"/>
              <a:t>Création D’une fonction</a:t>
            </a:r>
          </a:p>
        </p:txBody>
      </p:sp>
      <p:sp>
        <p:nvSpPr>
          <p:cNvPr id="3" name="Espace réservé du contenu 2">
            <a:extLst>
              <a:ext uri="{FF2B5EF4-FFF2-40B4-BE49-F238E27FC236}">
                <a16:creationId xmlns:a16="http://schemas.microsoft.com/office/drawing/2014/main" id="{76BA7B6C-676A-3402-C6E6-DFF57A86B280}"/>
              </a:ext>
            </a:extLst>
          </p:cNvPr>
          <p:cNvSpPr>
            <a:spLocks noGrp="1"/>
          </p:cNvSpPr>
          <p:nvPr>
            <p:ph idx="1"/>
          </p:nvPr>
        </p:nvSpPr>
        <p:spPr>
          <a:xfrm>
            <a:off x="6400800" y="2251587"/>
            <a:ext cx="5147730" cy="3637935"/>
          </a:xfrm>
        </p:spPr>
        <p:txBody>
          <a:bodyPr>
            <a:normAutofit/>
          </a:bodyPr>
          <a:lstStyle/>
          <a:p>
            <a:r>
              <a:rPr lang="fr-FR" dirty="0"/>
              <a:t>Création d’une fonction qui renvoie la première page html</a:t>
            </a:r>
          </a:p>
          <a:p>
            <a:endParaRPr lang="fr-FR" dirty="0"/>
          </a:p>
        </p:txBody>
      </p:sp>
      <p:pic>
        <p:nvPicPr>
          <p:cNvPr id="5" name="Image 4">
            <a:extLst>
              <a:ext uri="{FF2B5EF4-FFF2-40B4-BE49-F238E27FC236}">
                <a16:creationId xmlns:a16="http://schemas.microsoft.com/office/drawing/2014/main" id="{D38B7720-3535-86BB-A2CC-53A8BEBF9AB1}"/>
              </a:ext>
            </a:extLst>
          </p:cNvPr>
          <p:cNvPicPr>
            <a:picLocks noChangeAspect="1"/>
          </p:cNvPicPr>
          <p:nvPr/>
        </p:nvPicPr>
        <p:blipFill>
          <a:blip r:embed="rId3"/>
          <a:stretch>
            <a:fillRect/>
          </a:stretch>
        </p:blipFill>
        <p:spPr>
          <a:xfrm>
            <a:off x="648930" y="1914115"/>
            <a:ext cx="5447070" cy="270038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20390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D095C-7DF5-C6A3-0B2F-832ECC049D62}"/>
              </a:ext>
            </a:extLst>
          </p:cNvPr>
          <p:cNvSpPr>
            <a:spLocks noGrp="1"/>
          </p:cNvSpPr>
          <p:nvPr>
            <p:ph type="title"/>
          </p:nvPr>
        </p:nvSpPr>
        <p:spPr>
          <a:xfrm>
            <a:off x="7865806" y="643463"/>
            <a:ext cx="3706762" cy="1608124"/>
          </a:xfrm>
        </p:spPr>
        <p:txBody>
          <a:bodyPr>
            <a:normAutofit/>
          </a:bodyPr>
          <a:lstStyle/>
          <a:p>
            <a:r>
              <a:rPr lang="fr-FR" dirty="0"/>
              <a:t>exercice</a:t>
            </a:r>
          </a:p>
        </p:txBody>
      </p:sp>
      <p:pic>
        <p:nvPicPr>
          <p:cNvPr id="5" name="Picture 4" descr="Script informatique sur un écran">
            <a:extLst>
              <a:ext uri="{FF2B5EF4-FFF2-40B4-BE49-F238E27FC236}">
                <a16:creationId xmlns:a16="http://schemas.microsoft.com/office/drawing/2014/main" id="{3F3CEA9F-08F0-C469-A214-6D8C7D934CA2}"/>
              </a:ext>
            </a:extLst>
          </p:cNvPr>
          <p:cNvPicPr>
            <a:picLocks noChangeAspect="1"/>
          </p:cNvPicPr>
          <p:nvPr/>
        </p:nvPicPr>
        <p:blipFill rotWithShape="1">
          <a:blip r:embed="rId3"/>
          <a:srcRect r="26485" b="-2"/>
          <a:stretch/>
        </p:blipFill>
        <p:spPr>
          <a:xfrm>
            <a:off x="20" y="975"/>
            <a:ext cx="7552924" cy="6858000"/>
          </a:xfrm>
          <a:prstGeom prst="rect">
            <a:avLst/>
          </a:prstGeom>
        </p:spPr>
      </p:pic>
      <p:sp>
        <p:nvSpPr>
          <p:cNvPr id="3" name="Espace réservé du contenu 2">
            <a:extLst>
              <a:ext uri="{FF2B5EF4-FFF2-40B4-BE49-F238E27FC236}">
                <a16:creationId xmlns:a16="http://schemas.microsoft.com/office/drawing/2014/main" id="{97CAF531-5BA0-5D72-2EB9-670FFCD78A5F}"/>
              </a:ext>
            </a:extLst>
          </p:cNvPr>
          <p:cNvSpPr>
            <a:spLocks noGrp="1"/>
          </p:cNvSpPr>
          <p:nvPr>
            <p:ph idx="1"/>
          </p:nvPr>
        </p:nvSpPr>
        <p:spPr>
          <a:xfrm>
            <a:off x="7865806" y="2251587"/>
            <a:ext cx="3706762" cy="3972232"/>
          </a:xfrm>
        </p:spPr>
        <p:txBody>
          <a:bodyPr>
            <a:normAutofit/>
          </a:bodyPr>
          <a:lstStyle/>
          <a:p>
            <a:r>
              <a:rPr lang="fr-FR" dirty="0"/>
              <a:t>Créer la première page  html</a:t>
            </a:r>
          </a:p>
          <a:p>
            <a:r>
              <a:rPr lang="fr-FR" dirty="0"/>
              <a:t>Avec boostrap5</a:t>
            </a:r>
          </a:p>
          <a:p>
            <a:r>
              <a:rPr lang="fr-FR" dirty="0"/>
              <a:t>Crée la </a:t>
            </a:r>
            <a:r>
              <a:rPr lang="fr-FR" dirty="0" err="1"/>
              <a:t>navbar</a:t>
            </a:r>
            <a:endParaRPr lang="fr-FR" dirty="0"/>
          </a:p>
          <a:p>
            <a:endParaRPr lang="fr-FR" dirty="0"/>
          </a:p>
          <a:p>
            <a:endParaRPr lang="fr-FR" dirty="0"/>
          </a:p>
          <a:p>
            <a:endParaRPr lang="fr-FR" dirty="0"/>
          </a:p>
        </p:txBody>
      </p:sp>
    </p:spTree>
    <p:extLst>
      <p:ext uri="{BB962C8B-B14F-4D97-AF65-F5344CB8AC3E}">
        <p14:creationId xmlns:p14="http://schemas.microsoft.com/office/powerpoint/2010/main" val="42745996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A75E70-C106-79BD-7D3C-10A5A9AE8E25}"/>
              </a:ext>
            </a:extLst>
          </p:cNvPr>
          <p:cNvSpPr>
            <a:spLocks noGrp="1"/>
          </p:cNvSpPr>
          <p:nvPr>
            <p:ph type="title"/>
          </p:nvPr>
        </p:nvSpPr>
        <p:spPr>
          <a:xfrm>
            <a:off x="4955458" y="639097"/>
            <a:ext cx="6593075" cy="1612490"/>
          </a:xfrm>
        </p:spPr>
        <p:txBody>
          <a:bodyPr>
            <a:normAutofit/>
          </a:bodyPr>
          <a:lstStyle/>
          <a:p>
            <a:r>
              <a:rPr lang="fr-FR" dirty="0"/>
              <a:t>Création de la base de données</a:t>
            </a:r>
          </a:p>
        </p:txBody>
      </p:sp>
      <p:pic>
        <p:nvPicPr>
          <p:cNvPr id="5" name="Picture 4" descr="Sphère de filet et boutons">
            <a:extLst>
              <a:ext uri="{FF2B5EF4-FFF2-40B4-BE49-F238E27FC236}">
                <a16:creationId xmlns:a16="http://schemas.microsoft.com/office/drawing/2014/main" id="{01E6C84E-3B0E-FCC1-064E-8185B0206136}"/>
              </a:ext>
            </a:extLst>
          </p:cNvPr>
          <p:cNvPicPr>
            <a:picLocks noChangeAspect="1"/>
          </p:cNvPicPr>
          <p:nvPr/>
        </p:nvPicPr>
        <p:blipFill rotWithShape="1">
          <a:blip r:embed="rId3"/>
          <a:srcRect l="40144" r="9156"/>
          <a:stretch/>
        </p:blipFill>
        <p:spPr>
          <a:xfrm>
            <a:off x="20" y="975"/>
            <a:ext cx="4635988" cy="6858000"/>
          </a:xfrm>
          <a:prstGeom prst="rect">
            <a:avLst/>
          </a:prstGeom>
        </p:spPr>
      </p:pic>
      <p:sp>
        <p:nvSpPr>
          <p:cNvPr id="3" name="Espace réservé du contenu 2">
            <a:extLst>
              <a:ext uri="{FF2B5EF4-FFF2-40B4-BE49-F238E27FC236}">
                <a16:creationId xmlns:a16="http://schemas.microsoft.com/office/drawing/2014/main" id="{6074A40D-0030-0D91-3FC7-DCDCE9406429}"/>
              </a:ext>
            </a:extLst>
          </p:cNvPr>
          <p:cNvSpPr>
            <a:spLocks noGrp="1"/>
          </p:cNvSpPr>
          <p:nvPr>
            <p:ph idx="1"/>
          </p:nvPr>
        </p:nvSpPr>
        <p:spPr>
          <a:xfrm>
            <a:off x="4955458" y="2251587"/>
            <a:ext cx="6593075" cy="3972232"/>
          </a:xfrm>
        </p:spPr>
        <p:txBody>
          <a:bodyPr>
            <a:normAutofit/>
          </a:bodyPr>
          <a:lstStyle/>
          <a:p>
            <a:r>
              <a:rPr lang="fr-FR" dirty="0"/>
              <a:t>Création du model User</a:t>
            </a:r>
          </a:p>
          <a:p>
            <a:r>
              <a:rPr lang="fr-FR" dirty="0"/>
              <a:t>Création d’un autre model (produit)</a:t>
            </a:r>
          </a:p>
          <a:p>
            <a:endParaRPr lang="fr-FR" dirty="0"/>
          </a:p>
        </p:txBody>
      </p:sp>
    </p:spTree>
    <p:extLst>
      <p:ext uri="{BB962C8B-B14F-4D97-AF65-F5344CB8AC3E}">
        <p14:creationId xmlns:p14="http://schemas.microsoft.com/office/powerpoint/2010/main" val="14170350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E45DA4-5CCB-F2AF-FA76-4D0C09A68F8F}"/>
              </a:ext>
            </a:extLst>
          </p:cNvPr>
          <p:cNvSpPr>
            <a:spLocks noGrp="1"/>
          </p:cNvSpPr>
          <p:nvPr>
            <p:ph type="title"/>
          </p:nvPr>
        </p:nvSpPr>
        <p:spPr>
          <a:xfrm>
            <a:off x="6400800" y="609600"/>
            <a:ext cx="5147730" cy="1641987"/>
          </a:xfrm>
        </p:spPr>
        <p:txBody>
          <a:bodyPr>
            <a:normAutofit/>
          </a:bodyPr>
          <a:lstStyle/>
          <a:p>
            <a:r>
              <a:rPr lang="fr-FR" dirty="0"/>
              <a:t>LES RELATIONS D'UN MODELE</a:t>
            </a:r>
          </a:p>
        </p:txBody>
      </p:sp>
      <p:pic>
        <p:nvPicPr>
          <p:cNvPr id="5" name="Picture 4" descr="Colourful carved figures of humans">
            <a:extLst>
              <a:ext uri="{FF2B5EF4-FFF2-40B4-BE49-F238E27FC236}">
                <a16:creationId xmlns:a16="http://schemas.microsoft.com/office/drawing/2014/main" id="{0578EA36-61CF-FD4D-B51B-75A20C1970D0}"/>
              </a:ext>
            </a:extLst>
          </p:cNvPr>
          <p:cNvPicPr>
            <a:picLocks noChangeAspect="1"/>
          </p:cNvPicPr>
          <p:nvPr/>
        </p:nvPicPr>
        <p:blipFill rotWithShape="1">
          <a:blip r:embed="rId3"/>
          <a:srcRect l="18450" r="18217" b="-1"/>
          <a:stretch/>
        </p:blipFill>
        <p:spPr>
          <a:xfrm>
            <a:off x="20" y="975"/>
            <a:ext cx="6095980" cy="6858000"/>
          </a:xfrm>
          <a:prstGeom prst="rect">
            <a:avLst/>
          </a:prstGeom>
        </p:spPr>
      </p:pic>
      <p:sp>
        <p:nvSpPr>
          <p:cNvPr id="3" name="Espace réservé du contenu 2">
            <a:extLst>
              <a:ext uri="{FF2B5EF4-FFF2-40B4-BE49-F238E27FC236}">
                <a16:creationId xmlns:a16="http://schemas.microsoft.com/office/drawing/2014/main" id="{26644C99-C036-08EE-01D0-454CDE19278A}"/>
              </a:ext>
            </a:extLst>
          </p:cNvPr>
          <p:cNvSpPr>
            <a:spLocks noGrp="1"/>
          </p:cNvSpPr>
          <p:nvPr>
            <p:ph idx="1"/>
          </p:nvPr>
        </p:nvSpPr>
        <p:spPr>
          <a:xfrm>
            <a:off x="6400800" y="2251587"/>
            <a:ext cx="5147730" cy="3637935"/>
          </a:xfrm>
        </p:spPr>
        <p:txBody>
          <a:bodyPr>
            <a:normAutofit/>
          </a:bodyPr>
          <a:lstStyle/>
          <a:p>
            <a:r>
              <a:rPr lang="fr-FR" dirty="0"/>
              <a:t>La relation One to One</a:t>
            </a:r>
          </a:p>
          <a:p>
            <a:r>
              <a:rPr lang="fr-FR" dirty="0"/>
              <a:t>La relation One to </a:t>
            </a:r>
            <a:r>
              <a:rPr lang="fr-FR" dirty="0" err="1"/>
              <a:t>Many</a:t>
            </a:r>
            <a:r>
              <a:rPr lang="fr-FR" dirty="0"/>
              <a:t> (</a:t>
            </a:r>
            <a:r>
              <a:rPr lang="fr-FR" dirty="0" err="1"/>
              <a:t>foreignkey</a:t>
            </a:r>
            <a:r>
              <a:rPr lang="fr-FR" dirty="0"/>
              <a:t>)</a:t>
            </a:r>
          </a:p>
          <a:p>
            <a:r>
              <a:rPr lang="fr-FR" dirty="0"/>
              <a:t>La relation </a:t>
            </a:r>
            <a:r>
              <a:rPr lang="fr-FR" dirty="0" err="1"/>
              <a:t>Many</a:t>
            </a:r>
            <a:r>
              <a:rPr lang="fr-FR" dirty="0"/>
              <a:t> to </a:t>
            </a:r>
            <a:r>
              <a:rPr lang="fr-FR" dirty="0" err="1"/>
              <a:t>Many</a:t>
            </a:r>
            <a:endParaRPr lang="fr-FR" dirty="0"/>
          </a:p>
        </p:txBody>
      </p:sp>
    </p:spTree>
    <p:extLst>
      <p:ext uri="{BB962C8B-B14F-4D97-AF65-F5344CB8AC3E}">
        <p14:creationId xmlns:p14="http://schemas.microsoft.com/office/powerpoint/2010/main" val="2719739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B63918-3ACD-B6F1-01BA-BD3E3B0B19D8}"/>
              </a:ext>
            </a:extLst>
          </p:cNvPr>
          <p:cNvSpPr>
            <a:spLocks noGrp="1"/>
          </p:cNvSpPr>
          <p:nvPr>
            <p:ph type="title"/>
          </p:nvPr>
        </p:nvSpPr>
        <p:spPr>
          <a:xfrm>
            <a:off x="7865806" y="643463"/>
            <a:ext cx="3706762" cy="1608124"/>
          </a:xfrm>
        </p:spPr>
        <p:txBody>
          <a:bodyPr>
            <a:normAutofit/>
          </a:bodyPr>
          <a:lstStyle/>
          <a:p>
            <a:r>
              <a:rPr lang="fr-FR" dirty="0" err="1"/>
              <a:t>Diagrame</a:t>
            </a:r>
            <a:r>
              <a:rPr lang="fr-FR" dirty="0"/>
              <a:t> de class</a:t>
            </a:r>
          </a:p>
        </p:txBody>
      </p:sp>
      <p:pic>
        <p:nvPicPr>
          <p:cNvPr id="5" name="Picture 4" descr="Formules mathématiques complexes sur un tableau noir">
            <a:extLst>
              <a:ext uri="{FF2B5EF4-FFF2-40B4-BE49-F238E27FC236}">
                <a16:creationId xmlns:a16="http://schemas.microsoft.com/office/drawing/2014/main" id="{A639DEAD-B74E-DE56-5315-BDD83C9E3495}"/>
              </a:ext>
            </a:extLst>
          </p:cNvPr>
          <p:cNvPicPr>
            <a:picLocks noChangeAspect="1"/>
          </p:cNvPicPr>
          <p:nvPr/>
        </p:nvPicPr>
        <p:blipFill rotWithShape="1">
          <a:blip r:embed="rId3"/>
          <a:srcRect l="16763" r="2839" b="-1"/>
          <a:stretch/>
        </p:blipFill>
        <p:spPr>
          <a:xfrm>
            <a:off x="20" y="975"/>
            <a:ext cx="7552924" cy="6858000"/>
          </a:xfrm>
          <a:prstGeom prst="rect">
            <a:avLst/>
          </a:prstGeom>
        </p:spPr>
      </p:pic>
      <p:sp>
        <p:nvSpPr>
          <p:cNvPr id="3" name="Espace réservé du contenu 2">
            <a:extLst>
              <a:ext uri="{FF2B5EF4-FFF2-40B4-BE49-F238E27FC236}">
                <a16:creationId xmlns:a16="http://schemas.microsoft.com/office/drawing/2014/main" id="{2F488589-DC9C-9ED2-C8CA-62E17F5DFF12}"/>
              </a:ext>
            </a:extLst>
          </p:cNvPr>
          <p:cNvSpPr>
            <a:spLocks noGrp="1"/>
          </p:cNvSpPr>
          <p:nvPr>
            <p:ph idx="1"/>
          </p:nvPr>
        </p:nvSpPr>
        <p:spPr>
          <a:xfrm>
            <a:off x="7865806" y="2251587"/>
            <a:ext cx="3706762" cy="3972232"/>
          </a:xfrm>
        </p:spPr>
        <p:txBody>
          <a:bodyPr>
            <a:normAutofit/>
          </a:bodyPr>
          <a:lstStyle/>
          <a:p>
            <a:r>
              <a:rPr lang="fr-FR" b="0" i="0">
                <a:effectLst/>
                <a:latin typeface="Söhne"/>
              </a:rPr>
              <a:t>Pour créer un diagramme de classe, nous devons d'abord définir le contexte et les spécifications de ce diagramme. Un diagramme de classe UML est utilisé en génie logiciel pour décrire la structure d'un système en montrant les classes du système, leurs attributs, opérations (ou méthodes), et les relations entre les classes.</a:t>
            </a:r>
            <a:endParaRPr lang="fr-FR" dirty="0"/>
          </a:p>
        </p:txBody>
      </p:sp>
    </p:spTree>
    <p:extLst>
      <p:ext uri="{BB962C8B-B14F-4D97-AF65-F5344CB8AC3E}">
        <p14:creationId xmlns:p14="http://schemas.microsoft.com/office/powerpoint/2010/main" val="27510425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802080-BC42-4E63-F2E9-7A7B493D83CD}"/>
              </a:ext>
            </a:extLst>
          </p:cNvPr>
          <p:cNvSpPr>
            <a:spLocks noGrp="1"/>
          </p:cNvSpPr>
          <p:nvPr>
            <p:ph type="title"/>
          </p:nvPr>
        </p:nvSpPr>
        <p:spPr>
          <a:xfrm>
            <a:off x="7865806" y="643463"/>
            <a:ext cx="3706762" cy="1608124"/>
          </a:xfrm>
        </p:spPr>
        <p:txBody>
          <a:bodyPr>
            <a:normAutofit/>
          </a:bodyPr>
          <a:lstStyle/>
          <a:p>
            <a:r>
              <a:rPr lang="fr-FR" dirty="0"/>
              <a:t>Diagramme de classe</a:t>
            </a:r>
          </a:p>
        </p:txBody>
      </p:sp>
      <p:pic>
        <p:nvPicPr>
          <p:cNvPr id="5" name="Espace réservé du contenu 4">
            <a:extLst>
              <a:ext uri="{FF2B5EF4-FFF2-40B4-BE49-F238E27FC236}">
                <a16:creationId xmlns:a16="http://schemas.microsoft.com/office/drawing/2014/main" id="{889EF71F-5775-01C7-404D-59B105365643}"/>
              </a:ext>
            </a:extLst>
          </p:cNvPr>
          <p:cNvPicPr>
            <a:picLocks noChangeAspect="1"/>
          </p:cNvPicPr>
          <p:nvPr/>
        </p:nvPicPr>
        <p:blipFill rotWithShape="1">
          <a:blip r:embed="rId3"/>
          <a:srcRect t="2669" r="-2" b="1245"/>
          <a:stretch/>
        </p:blipFill>
        <p:spPr>
          <a:xfrm>
            <a:off x="20" y="975"/>
            <a:ext cx="7552924" cy="6858000"/>
          </a:xfrm>
          <a:prstGeom prst="rect">
            <a:avLst/>
          </a:prstGeom>
        </p:spPr>
      </p:pic>
      <p:sp>
        <p:nvSpPr>
          <p:cNvPr id="9" name="Content Placeholder 8">
            <a:extLst>
              <a:ext uri="{FF2B5EF4-FFF2-40B4-BE49-F238E27FC236}">
                <a16:creationId xmlns:a16="http://schemas.microsoft.com/office/drawing/2014/main" id="{D358F778-5F8B-4E00-DB7E-7CB1BFBC1594}"/>
              </a:ext>
            </a:extLst>
          </p:cNvPr>
          <p:cNvSpPr>
            <a:spLocks noGrp="1"/>
          </p:cNvSpPr>
          <p:nvPr>
            <p:ph idx="1"/>
          </p:nvPr>
        </p:nvSpPr>
        <p:spPr>
          <a:xfrm>
            <a:off x="7865806" y="2251587"/>
            <a:ext cx="3706762" cy="3972232"/>
          </a:xfrm>
        </p:spPr>
        <p:txBody>
          <a:bodyPr>
            <a:normAutofit/>
          </a:bodyPr>
          <a:lstStyle/>
          <a:p>
            <a:r>
              <a:rPr lang="fr-FR" b="0" i="0" dirty="0">
                <a:solidFill>
                  <a:srgbClr val="D1D5DB"/>
                </a:solidFill>
                <a:effectLst/>
                <a:latin typeface="Söhne"/>
              </a:rPr>
              <a:t>Voici un diagramme de classe simple mettant en vedette trois modèles : Utilisateur (User), Produit (Product), et Commande (</a:t>
            </a:r>
            <a:r>
              <a:rPr lang="fr-FR" b="0" i="0" dirty="0" err="1">
                <a:solidFill>
                  <a:srgbClr val="D1D5DB"/>
                </a:solidFill>
                <a:effectLst/>
                <a:latin typeface="Söhne"/>
              </a:rPr>
              <a:t>Order</a:t>
            </a:r>
            <a:r>
              <a:rPr lang="fr-FR" b="0" i="0" dirty="0">
                <a:solidFill>
                  <a:srgbClr val="D1D5DB"/>
                </a:solidFill>
                <a:effectLst/>
                <a:latin typeface="Söhne"/>
              </a:rPr>
              <a:t>). Chaque classe est présentée avec ses attributs et méthodes, ainsi que les relations entre elles. Ce diagramme devrait vous aider à visualiser la structure et les interactions dans un système impliquant ces trois entités.</a:t>
            </a:r>
            <a:endParaRPr lang="en-US" dirty="0"/>
          </a:p>
        </p:txBody>
      </p:sp>
    </p:spTree>
    <p:extLst>
      <p:ext uri="{BB962C8B-B14F-4D97-AF65-F5344CB8AC3E}">
        <p14:creationId xmlns:p14="http://schemas.microsoft.com/office/powerpoint/2010/main" val="2237679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7F7527-5AC0-479A-B79F-9CF4634104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ctrTitle"/>
          </p:nvPr>
        </p:nvSpPr>
        <p:spPr>
          <a:xfrm>
            <a:off x="685799" y="1150076"/>
            <a:ext cx="3659389" cy="4557849"/>
          </a:xfrm>
        </p:spPr>
        <p:txBody>
          <a:bodyPr vert="horz" lIns="91440" tIns="45720" rIns="91440" bIns="45720" rtlCol="0" anchor="ctr">
            <a:normAutofit/>
          </a:bodyPr>
          <a:lstStyle/>
          <a:p>
            <a:br>
              <a:rPr lang="en-US" sz="3600"/>
            </a:br>
            <a:r>
              <a:rPr lang="en-US" sz="3600"/>
              <a:t>LES BASES de PYTHON</a:t>
            </a:r>
          </a:p>
        </p:txBody>
      </p:sp>
      <p:cxnSp>
        <p:nvCxnSpPr>
          <p:cNvPr id="12" name="Straight Connector 11">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Sous-titre 2"/>
          <p:cNvSpPr>
            <a:spLocks noGrp="1"/>
          </p:cNvSpPr>
          <p:nvPr>
            <p:ph type="subTitle" idx="1"/>
          </p:nvPr>
        </p:nvSpPr>
        <p:spPr>
          <a:xfrm>
            <a:off x="4988658" y="1150076"/>
            <a:ext cx="6517543" cy="4557849"/>
          </a:xfrm>
        </p:spPr>
        <p:txBody>
          <a:bodyPr vert="horz" lIns="91440" tIns="45720" rIns="91440" bIns="45720" rtlCol="0" anchor="ctr">
            <a:normAutofit/>
          </a:bodyPr>
          <a:lstStyle/>
          <a:p>
            <a:pPr algn="l">
              <a:buFont typeface="Arial"/>
              <a:buChar char="•"/>
            </a:pPr>
            <a:r>
              <a:rPr lang="en-US" cap="none" dirty="0"/>
              <a:t>Les Variables</a:t>
            </a:r>
          </a:p>
          <a:p>
            <a:pPr algn="l">
              <a:buFont typeface="Arial"/>
              <a:buChar char="•"/>
            </a:pPr>
            <a:r>
              <a:rPr lang="en-US" cap="none" dirty="0"/>
              <a:t>Les </a:t>
            </a:r>
            <a:r>
              <a:rPr lang="en-US" cap="none" dirty="0" err="1"/>
              <a:t>Fonctions</a:t>
            </a:r>
            <a:endParaRPr lang="en-US" cap="none" dirty="0"/>
          </a:p>
          <a:p>
            <a:pPr algn="l">
              <a:buFont typeface="Arial"/>
              <a:buChar char="•"/>
            </a:pPr>
            <a:r>
              <a:rPr lang="en-US" cap="none" dirty="0"/>
              <a:t>Les Lists</a:t>
            </a:r>
          </a:p>
          <a:p>
            <a:pPr algn="l">
              <a:buFont typeface="Arial"/>
              <a:buChar char="•"/>
            </a:pPr>
            <a:r>
              <a:rPr lang="en-US" cap="none" dirty="0"/>
              <a:t>Les </a:t>
            </a:r>
            <a:r>
              <a:rPr lang="en-US" cap="none" dirty="0" err="1"/>
              <a:t>Boucles</a:t>
            </a:r>
            <a:endParaRPr lang="en-US" cap="none" dirty="0"/>
          </a:p>
          <a:p>
            <a:pPr algn="l">
              <a:buFont typeface="Arial"/>
              <a:buChar char="•"/>
            </a:pPr>
            <a:r>
              <a:rPr lang="en-US" cap="none" dirty="0"/>
              <a:t>Les Class</a:t>
            </a:r>
          </a:p>
          <a:p>
            <a:pPr algn="l">
              <a:buFont typeface="Arial"/>
              <a:buChar char="•"/>
            </a:pPr>
            <a:r>
              <a:rPr lang="en-US" cap="none" dirty="0"/>
              <a:t>La </a:t>
            </a:r>
            <a:r>
              <a:rPr lang="en-US" cap="none" dirty="0" err="1"/>
              <a:t>Programation</a:t>
            </a:r>
            <a:r>
              <a:rPr lang="en-US" cap="none" dirty="0"/>
              <a:t>  </a:t>
            </a:r>
            <a:r>
              <a:rPr lang="en-US" cap="none" dirty="0" err="1"/>
              <a:t>Orienté</a:t>
            </a:r>
            <a:r>
              <a:rPr lang="en-US" cap="none" dirty="0"/>
              <a:t> </a:t>
            </a:r>
            <a:r>
              <a:rPr lang="en-US" cap="none" dirty="0" err="1"/>
              <a:t>Objet</a:t>
            </a:r>
            <a:endParaRPr lang="en-US" cap="none" dirty="0"/>
          </a:p>
        </p:txBody>
      </p:sp>
    </p:spTree>
    <p:extLst>
      <p:ext uri="{BB962C8B-B14F-4D97-AF65-F5344CB8AC3E}">
        <p14:creationId xmlns:p14="http://schemas.microsoft.com/office/powerpoint/2010/main" val="2526593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478410-3575-611D-4022-9F7F377B5030}"/>
              </a:ext>
            </a:extLst>
          </p:cNvPr>
          <p:cNvSpPr>
            <a:spLocks noGrp="1"/>
          </p:cNvSpPr>
          <p:nvPr>
            <p:ph type="title"/>
          </p:nvPr>
        </p:nvSpPr>
        <p:spPr/>
        <p:txBody>
          <a:bodyPr/>
          <a:lstStyle/>
          <a:p>
            <a:r>
              <a:rPr lang="fr-FR" dirty="0"/>
              <a:t>Diagramme merise</a:t>
            </a:r>
          </a:p>
        </p:txBody>
      </p:sp>
      <p:sp>
        <p:nvSpPr>
          <p:cNvPr id="3" name="Espace réservé du contenu 2">
            <a:extLst>
              <a:ext uri="{FF2B5EF4-FFF2-40B4-BE49-F238E27FC236}">
                <a16:creationId xmlns:a16="http://schemas.microsoft.com/office/drawing/2014/main" id="{EE09DAEF-45B3-C376-67CA-44AB54DBAE44}"/>
              </a:ext>
            </a:extLst>
          </p:cNvPr>
          <p:cNvSpPr>
            <a:spLocks noGrp="1"/>
          </p:cNvSpPr>
          <p:nvPr>
            <p:ph idx="1"/>
          </p:nvPr>
        </p:nvSpPr>
        <p:spPr/>
        <p:txBody>
          <a:bodyPr/>
          <a:lstStyle/>
          <a:p>
            <a:pPr algn="l"/>
            <a:r>
              <a:rPr lang="fr-FR" b="1" i="0" dirty="0">
                <a:solidFill>
                  <a:srgbClr val="D1D5DB"/>
                </a:solidFill>
                <a:effectLst/>
                <a:latin typeface="Söhne"/>
              </a:rPr>
              <a:t>Entités</a:t>
            </a:r>
            <a:r>
              <a:rPr lang="fr-FR" b="0" i="0" dirty="0">
                <a:solidFill>
                  <a:srgbClr val="D1D5DB"/>
                </a:solidFill>
                <a:effectLst/>
                <a:latin typeface="Söhne"/>
              </a:rPr>
              <a:t> :</a:t>
            </a:r>
          </a:p>
          <a:p>
            <a:pPr algn="l">
              <a:buFont typeface="Arial" panose="020B0604020202020204" pitchFamily="34" charset="0"/>
              <a:buChar char="•"/>
            </a:pPr>
            <a:r>
              <a:rPr lang="fr-FR" b="1" i="0" dirty="0">
                <a:solidFill>
                  <a:srgbClr val="D1D5DB"/>
                </a:solidFill>
                <a:effectLst/>
                <a:latin typeface="Söhne"/>
              </a:rPr>
              <a:t>Utilisateur (User)</a:t>
            </a:r>
            <a:r>
              <a:rPr lang="fr-FR" b="0" i="0" dirty="0">
                <a:solidFill>
                  <a:srgbClr val="D1D5DB"/>
                </a:solidFill>
                <a:effectLst/>
                <a:latin typeface="Söhne"/>
              </a:rPr>
              <a:t> : Représente les utilisateurs du système.</a:t>
            </a:r>
          </a:p>
          <a:p>
            <a:pPr marL="742950" lvl="1" indent="-285750" algn="l">
              <a:buFont typeface="Arial" panose="020B0604020202020204" pitchFamily="34" charset="0"/>
              <a:buChar char="•"/>
            </a:pPr>
            <a:r>
              <a:rPr lang="fr-FR" b="0" i="0" dirty="0">
                <a:solidFill>
                  <a:srgbClr val="D1D5DB"/>
                </a:solidFill>
                <a:effectLst/>
                <a:latin typeface="Söhne"/>
              </a:rPr>
              <a:t>Attributs : </a:t>
            </a:r>
            <a:r>
              <a:rPr lang="fr-FR" b="0" i="0" dirty="0" err="1">
                <a:solidFill>
                  <a:srgbClr val="D1D5DB"/>
                </a:solidFill>
                <a:effectLst/>
                <a:latin typeface="Söhne"/>
              </a:rPr>
              <a:t>userID</a:t>
            </a:r>
            <a:r>
              <a:rPr lang="fr-FR" b="0" i="0" dirty="0">
                <a:solidFill>
                  <a:srgbClr val="D1D5DB"/>
                </a:solidFill>
                <a:effectLst/>
                <a:latin typeface="Söhne"/>
              </a:rPr>
              <a:t>, nom, email.</a:t>
            </a:r>
          </a:p>
          <a:p>
            <a:pPr algn="l">
              <a:buFont typeface="Arial" panose="020B0604020202020204" pitchFamily="34" charset="0"/>
              <a:buChar char="•"/>
            </a:pPr>
            <a:r>
              <a:rPr lang="fr-FR" b="1" i="0" dirty="0">
                <a:solidFill>
                  <a:srgbClr val="D1D5DB"/>
                </a:solidFill>
                <a:effectLst/>
                <a:latin typeface="Söhne"/>
              </a:rPr>
              <a:t>Produit (Product)</a:t>
            </a:r>
            <a:r>
              <a:rPr lang="fr-FR" b="0" i="0" dirty="0">
                <a:solidFill>
                  <a:srgbClr val="D1D5DB"/>
                </a:solidFill>
                <a:effectLst/>
                <a:latin typeface="Söhne"/>
              </a:rPr>
              <a:t> : Représente les produits disponibles.</a:t>
            </a:r>
          </a:p>
          <a:p>
            <a:pPr marL="742950" lvl="1" indent="-285750" algn="l">
              <a:buFont typeface="Arial" panose="020B0604020202020204" pitchFamily="34" charset="0"/>
              <a:buChar char="•"/>
            </a:pPr>
            <a:r>
              <a:rPr lang="fr-FR" b="0" i="0" dirty="0">
                <a:solidFill>
                  <a:srgbClr val="D1D5DB"/>
                </a:solidFill>
                <a:effectLst/>
                <a:latin typeface="Söhne"/>
              </a:rPr>
              <a:t>Attributs : </a:t>
            </a:r>
            <a:r>
              <a:rPr lang="fr-FR" b="0" i="0" dirty="0" err="1">
                <a:solidFill>
                  <a:srgbClr val="D1D5DB"/>
                </a:solidFill>
                <a:effectLst/>
                <a:latin typeface="Söhne"/>
              </a:rPr>
              <a:t>productID</a:t>
            </a:r>
            <a:r>
              <a:rPr lang="fr-FR" b="0" i="0" dirty="0">
                <a:solidFill>
                  <a:srgbClr val="D1D5DB"/>
                </a:solidFill>
                <a:effectLst/>
                <a:latin typeface="Söhne"/>
              </a:rPr>
              <a:t>, nom du produit, prix.</a:t>
            </a:r>
          </a:p>
          <a:p>
            <a:pPr algn="l">
              <a:buFont typeface="Arial" panose="020B0604020202020204" pitchFamily="34" charset="0"/>
              <a:buChar char="•"/>
            </a:pPr>
            <a:r>
              <a:rPr lang="fr-FR" b="1" i="0" dirty="0">
                <a:solidFill>
                  <a:srgbClr val="D1D5DB"/>
                </a:solidFill>
                <a:effectLst/>
                <a:latin typeface="Söhne"/>
              </a:rPr>
              <a:t>Commande (</a:t>
            </a:r>
            <a:r>
              <a:rPr lang="fr-FR" b="1" i="0" dirty="0" err="1">
                <a:solidFill>
                  <a:srgbClr val="D1D5DB"/>
                </a:solidFill>
                <a:effectLst/>
                <a:latin typeface="Söhne"/>
              </a:rPr>
              <a:t>Order</a:t>
            </a:r>
            <a:r>
              <a:rPr lang="fr-FR" b="1" i="0" dirty="0">
                <a:solidFill>
                  <a:srgbClr val="D1D5DB"/>
                </a:solidFill>
                <a:effectLst/>
                <a:latin typeface="Söhne"/>
              </a:rPr>
              <a:t>)</a:t>
            </a:r>
            <a:r>
              <a:rPr lang="fr-FR" b="0" i="0" dirty="0">
                <a:solidFill>
                  <a:srgbClr val="D1D5DB"/>
                </a:solidFill>
                <a:effectLst/>
                <a:latin typeface="Söhne"/>
              </a:rPr>
              <a:t> : Représente les commandes passées par les utilisateurs.</a:t>
            </a:r>
          </a:p>
          <a:p>
            <a:pPr marL="742950" lvl="1" indent="-285750" algn="l">
              <a:buFont typeface="Arial" panose="020B0604020202020204" pitchFamily="34" charset="0"/>
              <a:buChar char="•"/>
            </a:pPr>
            <a:r>
              <a:rPr lang="fr-FR" b="0" i="0" dirty="0">
                <a:solidFill>
                  <a:srgbClr val="D1D5DB"/>
                </a:solidFill>
                <a:effectLst/>
                <a:latin typeface="Söhne"/>
              </a:rPr>
              <a:t>Attributs : </a:t>
            </a:r>
            <a:r>
              <a:rPr lang="fr-FR" b="0" i="0" dirty="0" err="1">
                <a:solidFill>
                  <a:srgbClr val="D1D5DB"/>
                </a:solidFill>
                <a:effectLst/>
                <a:latin typeface="Söhne"/>
              </a:rPr>
              <a:t>orderID</a:t>
            </a:r>
            <a:r>
              <a:rPr lang="fr-FR" b="0" i="0" dirty="0">
                <a:solidFill>
                  <a:srgbClr val="D1D5DB"/>
                </a:solidFill>
                <a:effectLst/>
                <a:latin typeface="Söhne"/>
              </a:rPr>
              <a:t>, date de commande.</a:t>
            </a:r>
          </a:p>
          <a:p>
            <a:endParaRPr lang="fr-FR" dirty="0"/>
          </a:p>
        </p:txBody>
      </p:sp>
    </p:spTree>
    <p:extLst>
      <p:ext uri="{BB962C8B-B14F-4D97-AF65-F5344CB8AC3E}">
        <p14:creationId xmlns:p14="http://schemas.microsoft.com/office/powerpoint/2010/main" val="25994932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4654296" cy="6856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893"/>
          <a:stretch/>
        </p:blipFill>
        <p:spPr>
          <a:xfrm>
            <a:off x="0" y="0"/>
            <a:ext cx="4644770" cy="6856214"/>
          </a:xfrm>
          <a:prstGeom prst="rect">
            <a:avLst/>
          </a:prstGeom>
        </p:spPr>
      </p:pic>
      <p:sp>
        <p:nvSpPr>
          <p:cNvPr id="2" name="Titre 1">
            <a:extLst>
              <a:ext uri="{FF2B5EF4-FFF2-40B4-BE49-F238E27FC236}">
                <a16:creationId xmlns:a16="http://schemas.microsoft.com/office/drawing/2014/main" id="{66EF1A5D-F7CF-6B15-D61B-1B5A13F63FD6}"/>
              </a:ext>
            </a:extLst>
          </p:cNvPr>
          <p:cNvSpPr>
            <a:spLocks noGrp="1"/>
          </p:cNvSpPr>
          <p:nvPr>
            <p:ph type="title"/>
          </p:nvPr>
        </p:nvSpPr>
        <p:spPr>
          <a:xfrm>
            <a:off x="685801" y="643466"/>
            <a:ext cx="3351530" cy="4995333"/>
          </a:xfrm>
        </p:spPr>
        <p:txBody>
          <a:bodyPr>
            <a:normAutofit/>
          </a:bodyPr>
          <a:lstStyle/>
          <a:p>
            <a:r>
              <a:rPr lang="fr-FR">
                <a:solidFill>
                  <a:srgbClr val="FFFFFF"/>
                </a:solidFill>
              </a:rPr>
              <a:t>Associations:</a:t>
            </a:r>
          </a:p>
        </p:txBody>
      </p:sp>
      <p:sp useBgFill="1">
        <p:nvSpPr>
          <p:cNvPr id="15" name="Rectangle 14">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120" y="-2"/>
            <a:ext cx="7537705"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Espace réservé du contenu 2">
            <a:extLst>
              <a:ext uri="{FF2B5EF4-FFF2-40B4-BE49-F238E27FC236}">
                <a16:creationId xmlns:a16="http://schemas.microsoft.com/office/drawing/2014/main" id="{E05BAFFA-4E8A-DEEE-0E87-4AEC928BD58B}"/>
              </a:ext>
            </a:extLst>
          </p:cNvPr>
          <p:cNvGraphicFramePr>
            <a:graphicFrameLocks noGrp="1"/>
          </p:cNvGraphicFramePr>
          <p:nvPr>
            <p:ph idx="1"/>
            <p:extLst>
              <p:ext uri="{D42A27DB-BD31-4B8C-83A1-F6EECF244321}">
                <p14:modId xmlns:p14="http://schemas.microsoft.com/office/powerpoint/2010/main" val="3907534324"/>
              </p:ext>
            </p:extLst>
          </p:nvPr>
        </p:nvGraphicFramePr>
        <p:xfrm>
          <a:off x="5467509" y="804671"/>
          <a:ext cx="5886291" cy="49172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98925425"/>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3F342E-2349-05EB-13F4-8D64EDF5898F}"/>
              </a:ext>
            </a:extLst>
          </p:cNvPr>
          <p:cNvSpPr>
            <a:spLocks noGrp="1"/>
          </p:cNvSpPr>
          <p:nvPr>
            <p:ph type="title"/>
          </p:nvPr>
        </p:nvSpPr>
        <p:spPr>
          <a:xfrm>
            <a:off x="7865806" y="643463"/>
            <a:ext cx="3706762" cy="1608124"/>
          </a:xfrm>
        </p:spPr>
        <p:txBody>
          <a:bodyPr>
            <a:normAutofit/>
          </a:bodyPr>
          <a:lstStyle/>
          <a:p>
            <a:pPr>
              <a:lnSpc>
                <a:spcPct val="90000"/>
              </a:lnSpc>
            </a:pPr>
            <a:r>
              <a:rPr lang="fr-FR" b="1" i="0">
                <a:effectLst/>
                <a:latin typeface="Söhne"/>
              </a:rPr>
              <a:t>Clés primaires et étrangères</a:t>
            </a:r>
            <a:r>
              <a:rPr lang="fr-FR" b="0" i="0">
                <a:effectLst/>
                <a:latin typeface="Söhne"/>
              </a:rPr>
              <a:t> :</a:t>
            </a:r>
            <a:br>
              <a:rPr lang="fr-FR" b="0" i="0">
                <a:effectLst/>
                <a:latin typeface="Söhne"/>
              </a:rPr>
            </a:br>
            <a:endParaRPr lang="fr-FR"/>
          </a:p>
        </p:txBody>
      </p:sp>
      <p:pic>
        <p:nvPicPr>
          <p:cNvPr id="5" name="Picture 4" descr="Gros plan d'un clavier de calculatrice">
            <a:extLst>
              <a:ext uri="{FF2B5EF4-FFF2-40B4-BE49-F238E27FC236}">
                <a16:creationId xmlns:a16="http://schemas.microsoft.com/office/drawing/2014/main" id="{541AA62C-7152-B78F-B54F-E6101E2D5DF0}"/>
              </a:ext>
            </a:extLst>
          </p:cNvPr>
          <p:cNvPicPr>
            <a:picLocks noChangeAspect="1"/>
          </p:cNvPicPr>
          <p:nvPr/>
        </p:nvPicPr>
        <p:blipFill rotWithShape="1">
          <a:blip r:embed="rId3"/>
          <a:srcRect l="10201" r="16835" b="-1"/>
          <a:stretch/>
        </p:blipFill>
        <p:spPr>
          <a:xfrm>
            <a:off x="20" y="975"/>
            <a:ext cx="7552924" cy="6858000"/>
          </a:xfrm>
          <a:prstGeom prst="rect">
            <a:avLst/>
          </a:prstGeom>
        </p:spPr>
      </p:pic>
      <p:sp>
        <p:nvSpPr>
          <p:cNvPr id="3" name="Espace réservé du contenu 2">
            <a:extLst>
              <a:ext uri="{FF2B5EF4-FFF2-40B4-BE49-F238E27FC236}">
                <a16:creationId xmlns:a16="http://schemas.microsoft.com/office/drawing/2014/main" id="{35318FAF-CA53-1A7D-42EA-918F760E95A6}"/>
              </a:ext>
            </a:extLst>
          </p:cNvPr>
          <p:cNvSpPr>
            <a:spLocks noGrp="1"/>
          </p:cNvSpPr>
          <p:nvPr>
            <p:ph idx="1"/>
          </p:nvPr>
        </p:nvSpPr>
        <p:spPr>
          <a:xfrm>
            <a:off x="7865806" y="2251587"/>
            <a:ext cx="3706762" cy="3972232"/>
          </a:xfrm>
        </p:spPr>
        <p:txBody>
          <a:bodyPr>
            <a:normAutofit/>
          </a:bodyPr>
          <a:lstStyle/>
          <a:p>
            <a:pPr>
              <a:buFont typeface="Arial" panose="020B0604020202020204" pitchFamily="34" charset="0"/>
              <a:buChar char="•"/>
            </a:pPr>
            <a:r>
              <a:rPr lang="fr-FR" b="0" i="0">
                <a:effectLst/>
                <a:latin typeface="Söhne"/>
              </a:rPr>
              <a:t>Chaque entité aura une clé primaire (par exemple, </a:t>
            </a:r>
            <a:r>
              <a:rPr lang="fr-FR" b="0" i="0" err="1">
                <a:effectLst/>
                <a:latin typeface="Söhne"/>
              </a:rPr>
              <a:t>userID</a:t>
            </a:r>
            <a:r>
              <a:rPr lang="fr-FR" b="0" i="0">
                <a:effectLst/>
                <a:latin typeface="Söhne"/>
              </a:rPr>
              <a:t> pour Utilisateur).</a:t>
            </a:r>
          </a:p>
          <a:p>
            <a:pPr>
              <a:buFont typeface="Arial" panose="020B0604020202020204" pitchFamily="34" charset="0"/>
              <a:buChar char="•"/>
            </a:pPr>
            <a:r>
              <a:rPr lang="fr-FR" b="0" i="0">
                <a:effectLst/>
                <a:latin typeface="Söhne"/>
              </a:rPr>
              <a:t>Les associations peuvent nécessiter des clés étrangères (par exemple, </a:t>
            </a:r>
            <a:r>
              <a:rPr lang="fr-FR" b="0" i="0" err="1">
                <a:effectLst/>
                <a:latin typeface="Söhne"/>
              </a:rPr>
              <a:t>userID</a:t>
            </a:r>
            <a:r>
              <a:rPr lang="fr-FR" b="0" i="0">
                <a:effectLst/>
                <a:latin typeface="Söhne"/>
              </a:rPr>
              <a:t> dans Commande pour lier à </a:t>
            </a:r>
            <a:r>
              <a:rPr lang="fr-FR" b="0" i="0" err="1">
                <a:effectLst/>
                <a:latin typeface="Söhne"/>
              </a:rPr>
              <a:t>Utilisateu</a:t>
            </a:r>
            <a:endParaRPr lang="fr-FR" b="0" i="0">
              <a:effectLst/>
              <a:latin typeface="Söhne"/>
            </a:endParaRPr>
          </a:p>
          <a:p>
            <a:endParaRPr lang="fr-FR" dirty="0"/>
          </a:p>
        </p:txBody>
      </p:sp>
    </p:spTree>
    <p:extLst>
      <p:ext uri="{BB962C8B-B14F-4D97-AF65-F5344CB8AC3E}">
        <p14:creationId xmlns:p14="http://schemas.microsoft.com/office/powerpoint/2010/main" val="39952712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CACE82-0A23-44EE-B359-053193CA8989}"/>
              </a:ext>
            </a:extLst>
          </p:cNvPr>
          <p:cNvSpPr>
            <a:spLocks noGrp="1"/>
          </p:cNvSpPr>
          <p:nvPr>
            <p:ph type="title"/>
          </p:nvPr>
        </p:nvSpPr>
        <p:spPr/>
        <p:txBody>
          <a:bodyPr/>
          <a:lstStyle/>
          <a:p>
            <a:r>
              <a:rPr lang="fr-FR" b="1" i="0" dirty="0">
                <a:effectLst/>
                <a:latin typeface="Söhne"/>
              </a:rPr>
              <a:t>Cardinalités</a:t>
            </a:r>
            <a:r>
              <a:rPr lang="fr-FR" b="0" i="0" dirty="0">
                <a:solidFill>
                  <a:srgbClr val="D1D5DB"/>
                </a:solidFill>
                <a:effectLst/>
                <a:latin typeface="Söhne"/>
              </a:rPr>
              <a:t> :</a:t>
            </a:r>
            <a:endParaRPr lang="fr-FR" dirty="0"/>
          </a:p>
        </p:txBody>
      </p:sp>
      <p:sp>
        <p:nvSpPr>
          <p:cNvPr id="3" name="Espace réservé du contenu 2">
            <a:extLst>
              <a:ext uri="{FF2B5EF4-FFF2-40B4-BE49-F238E27FC236}">
                <a16:creationId xmlns:a16="http://schemas.microsoft.com/office/drawing/2014/main" id="{27CA9AB9-981D-4B48-C9CF-88B5A5F2F79B}"/>
              </a:ext>
            </a:extLst>
          </p:cNvPr>
          <p:cNvSpPr>
            <a:spLocks noGrp="1"/>
          </p:cNvSpPr>
          <p:nvPr>
            <p:ph idx="1"/>
          </p:nvPr>
        </p:nvSpPr>
        <p:spPr/>
        <p:txBody>
          <a:bodyPr/>
          <a:lstStyle/>
          <a:p>
            <a:pPr algn="l">
              <a:buFont typeface="Arial" panose="020B0604020202020204" pitchFamily="34" charset="0"/>
              <a:buChar char="•"/>
            </a:pPr>
            <a:r>
              <a:rPr lang="fr-FR" b="0" i="0" dirty="0">
                <a:solidFill>
                  <a:srgbClr val="D1D5DB"/>
                </a:solidFill>
                <a:effectLst/>
                <a:latin typeface="Söhne"/>
              </a:rPr>
              <a:t>Entre Utilisateur et Commande : Un utilisateur peut passer plusieurs commandes (1,N), et une commande est passée par un seul utilisateur (1,1).</a:t>
            </a:r>
          </a:p>
          <a:p>
            <a:pPr algn="l">
              <a:buFont typeface="Arial" panose="020B0604020202020204" pitchFamily="34" charset="0"/>
              <a:buChar char="•"/>
            </a:pPr>
            <a:r>
              <a:rPr lang="fr-FR" b="0" i="0" dirty="0">
                <a:solidFill>
                  <a:srgbClr val="D1D5DB"/>
                </a:solidFill>
                <a:effectLst/>
                <a:latin typeface="Söhne"/>
              </a:rPr>
              <a:t>Entre Commande et Produit : Une commande peut contenir plusieurs produits (1,N), et un produit peut apparaître dans plusieurs commandes (0,N).</a:t>
            </a:r>
          </a:p>
          <a:p>
            <a:endParaRPr lang="fr-FR" dirty="0"/>
          </a:p>
        </p:txBody>
      </p:sp>
    </p:spTree>
    <p:extLst>
      <p:ext uri="{BB962C8B-B14F-4D97-AF65-F5344CB8AC3E}">
        <p14:creationId xmlns:p14="http://schemas.microsoft.com/office/powerpoint/2010/main" val="1530291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63E265-F54C-13BE-D2BE-5E04E939269E}"/>
              </a:ext>
            </a:extLst>
          </p:cNvPr>
          <p:cNvSpPr>
            <a:spLocks noGrp="1"/>
          </p:cNvSpPr>
          <p:nvPr>
            <p:ph type="title"/>
          </p:nvPr>
        </p:nvSpPr>
        <p:spPr>
          <a:xfrm>
            <a:off x="7865806" y="643463"/>
            <a:ext cx="3706762" cy="1608124"/>
          </a:xfrm>
        </p:spPr>
        <p:txBody>
          <a:bodyPr>
            <a:normAutofit/>
          </a:bodyPr>
          <a:lstStyle/>
          <a:p>
            <a:r>
              <a:rPr lang="fr-FR" dirty="0"/>
              <a:t>Exemple</a:t>
            </a:r>
          </a:p>
        </p:txBody>
      </p:sp>
      <p:pic>
        <p:nvPicPr>
          <p:cNvPr id="5" name="Image 4">
            <a:extLst>
              <a:ext uri="{FF2B5EF4-FFF2-40B4-BE49-F238E27FC236}">
                <a16:creationId xmlns:a16="http://schemas.microsoft.com/office/drawing/2014/main" id="{E3248267-8F57-5175-E364-F208E874C1A9}"/>
              </a:ext>
            </a:extLst>
          </p:cNvPr>
          <p:cNvPicPr>
            <a:picLocks noChangeAspect="1"/>
          </p:cNvPicPr>
          <p:nvPr/>
        </p:nvPicPr>
        <p:blipFill rotWithShape="1">
          <a:blip r:embed="rId3"/>
          <a:srcRect t="6107" b="5137"/>
          <a:stretch/>
        </p:blipFill>
        <p:spPr>
          <a:xfrm>
            <a:off x="20" y="975"/>
            <a:ext cx="7552924" cy="6858000"/>
          </a:xfrm>
          <a:prstGeom prst="rect">
            <a:avLst/>
          </a:prstGeom>
        </p:spPr>
      </p:pic>
      <p:sp>
        <p:nvSpPr>
          <p:cNvPr id="3" name="Espace réservé du contenu 2">
            <a:extLst>
              <a:ext uri="{FF2B5EF4-FFF2-40B4-BE49-F238E27FC236}">
                <a16:creationId xmlns:a16="http://schemas.microsoft.com/office/drawing/2014/main" id="{8E51FAA6-B5C5-3974-D655-34A40235FAFC}"/>
              </a:ext>
            </a:extLst>
          </p:cNvPr>
          <p:cNvSpPr>
            <a:spLocks noGrp="1"/>
          </p:cNvSpPr>
          <p:nvPr>
            <p:ph idx="1"/>
          </p:nvPr>
        </p:nvSpPr>
        <p:spPr>
          <a:xfrm>
            <a:off x="7865806" y="2251587"/>
            <a:ext cx="3706762" cy="3972232"/>
          </a:xfrm>
        </p:spPr>
        <p:txBody>
          <a:bodyPr>
            <a:normAutofit/>
          </a:bodyPr>
          <a:lstStyle/>
          <a:p>
            <a:r>
              <a:rPr lang="fr-FR" dirty="0"/>
              <a:t>Exemple d’un diagramme  pour une assurance de voiture.</a:t>
            </a:r>
          </a:p>
        </p:txBody>
      </p:sp>
    </p:spTree>
    <p:extLst>
      <p:ext uri="{BB962C8B-B14F-4D97-AF65-F5344CB8AC3E}">
        <p14:creationId xmlns:p14="http://schemas.microsoft.com/office/powerpoint/2010/main" val="268965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35C619-0A47-9098-08E3-E1FD77AE2FAD}"/>
              </a:ext>
            </a:extLst>
          </p:cNvPr>
          <p:cNvSpPr>
            <a:spLocks noGrp="1"/>
          </p:cNvSpPr>
          <p:nvPr>
            <p:ph type="title"/>
          </p:nvPr>
        </p:nvSpPr>
        <p:spPr/>
        <p:txBody>
          <a:bodyPr/>
          <a:lstStyle/>
          <a:p>
            <a:r>
              <a:rPr lang="fr-FR" dirty="0"/>
              <a:t>Test unitaire</a:t>
            </a:r>
          </a:p>
        </p:txBody>
      </p:sp>
      <p:sp>
        <p:nvSpPr>
          <p:cNvPr id="3" name="Espace réservé du contenu 2">
            <a:extLst>
              <a:ext uri="{FF2B5EF4-FFF2-40B4-BE49-F238E27FC236}">
                <a16:creationId xmlns:a16="http://schemas.microsoft.com/office/drawing/2014/main" id="{E01A3021-6D4B-E9E0-85DF-912901E1160C}"/>
              </a:ext>
            </a:extLst>
          </p:cNvPr>
          <p:cNvSpPr>
            <a:spLocks noGrp="1"/>
          </p:cNvSpPr>
          <p:nvPr>
            <p:ph idx="1"/>
          </p:nvPr>
        </p:nvSpPr>
        <p:spPr>
          <a:xfrm>
            <a:off x="685801" y="1879600"/>
            <a:ext cx="10131425" cy="4737099"/>
          </a:xfrm>
        </p:spPr>
        <p:txBody>
          <a:bodyPr>
            <a:normAutofit fontScale="92500" lnSpcReduction="10000"/>
          </a:bodyPr>
          <a:lstStyle/>
          <a:p>
            <a:r>
              <a:rPr lang="fr-FR" b="0" i="0" dirty="0">
                <a:solidFill>
                  <a:srgbClr val="D1D5DB"/>
                </a:solidFill>
                <a:effectLst/>
                <a:latin typeface="Söhne"/>
              </a:rPr>
              <a:t>Les tests unitaires sont une méthode de vérification de logiciel où des unités individuelles de code source sont testées pour déterminer si elles sont aptes à être utilisées. Voici quelques points clés à propos des tests unitaires :</a:t>
            </a:r>
          </a:p>
          <a:p>
            <a:pPr algn="l"/>
            <a:r>
              <a:rPr lang="fr-FR" b="1" i="0" dirty="0">
                <a:solidFill>
                  <a:srgbClr val="D1D5DB"/>
                </a:solidFill>
                <a:effectLst/>
                <a:latin typeface="Söhne"/>
              </a:rPr>
              <a:t>Définition d'une 'Unité'</a:t>
            </a:r>
            <a:r>
              <a:rPr lang="fr-FR" b="0" i="0" dirty="0">
                <a:solidFill>
                  <a:srgbClr val="D1D5DB"/>
                </a:solidFill>
                <a:effectLst/>
                <a:latin typeface="Söhne"/>
              </a:rPr>
              <a:t> :</a:t>
            </a:r>
          </a:p>
          <a:p>
            <a:pPr algn="l">
              <a:buFont typeface="Arial" panose="020B0604020202020204" pitchFamily="34" charset="0"/>
              <a:buChar char="•"/>
            </a:pPr>
            <a:r>
              <a:rPr lang="fr-FR" b="0" i="0" dirty="0">
                <a:solidFill>
                  <a:srgbClr val="D1D5DB"/>
                </a:solidFill>
                <a:effectLst/>
                <a:latin typeface="Söhne"/>
              </a:rPr>
              <a:t>Une unité est généralement la plus petite partie testable d'une application, comme une fonction, une méthode ou une classe.</a:t>
            </a:r>
          </a:p>
          <a:p>
            <a:pPr algn="l"/>
            <a:r>
              <a:rPr lang="fr-FR" b="1" i="0" dirty="0">
                <a:solidFill>
                  <a:srgbClr val="D1D5DB"/>
                </a:solidFill>
                <a:effectLst/>
                <a:latin typeface="Söhne"/>
              </a:rPr>
              <a:t>Objectif</a:t>
            </a:r>
            <a:r>
              <a:rPr lang="fr-FR" b="0" i="0" dirty="0">
                <a:solidFill>
                  <a:srgbClr val="D1D5DB"/>
                </a:solidFill>
                <a:effectLst/>
                <a:latin typeface="Söhne"/>
              </a:rPr>
              <a:t> :</a:t>
            </a:r>
          </a:p>
          <a:p>
            <a:pPr algn="l">
              <a:buFont typeface="Arial" panose="020B0604020202020204" pitchFamily="34" charset="0"/>
              <a:buChar char="•"/>
            </a:pPr>
            <a:r>
              <a:rPr lang="fr-FR" b="0" i="0" dirty="0">
                <a:solidFill>
                  <a:srgbClr val="D1D5DB"/>
                </a:solidFill>
                <a:effectLst/>
                <a:latin typeface="Söhne"/>
              </a:rPr>
              <a:t>Le principal objectif des tests unitaires est de s'assurer que chaque unité de code fonctionne correctement de manière isolée.</a:t>
            </a:r>
          </a:p>
          <a:p>
            <a:pPr algn="l"/>
            <a:r>
              <a:rPr lang="fr-FR" b="1" i="0" dirty="0">
                <a:solidFill>
                  <a:srgbClr val="D1D5DB"/>
                </a:solidFill>
                <a:effectLst/>
                <a:latin typeface="Söhne"/>
              </a:rPr>
              <a:t>Isolation</a:t>
            </a:r>
            <a:r>
              <a:rPr lang="fr-FR" b="0" i="0" dirty="0">
                <a:solidFill>
                  <a:srgbClr val="D1D5DB"/>
                </a:solidFill>
                <a:effectLst/>
                <a:latin typeface="Söhne"/>
              </a:rPr>
              <a:t> :</a:t>
            </a:r>
          </a:p>
          <a:p>
            <a:pPr algn="l">
              <a:buFont typeface="Arial" panose="020B0604020202020204" pitchFamily="34" charset="0"/>
              <a:buChar char="•"/>
            </a:pPr>
            <a:r>
              <a:rPr lang="fr-FR" b="0" i="0" dirty="0">
                <a:solidFill>
                  <a:srgbClr val="D1D5DB"/>
                </a:solidFill>
                <a:effectLst/>
                <a:latin typeface="Söhne"/>
              </a:rPr>
              <a:t>Les tests unitaires sont souvent réalisés de manière isolée des autres parties du programme pour s'assurer que le résultat du test est uniquement déterminé par l'unité testée.</a:t>
            </a:r>
          </a:p>
          <a:p>
            <a:pPr algn="l"/>
            <a:r>
              <a:rPr lang="fr-FR" b="1" i="0" dirty="0">
                <a:solidFill>
                  <a:srgbClr val="D1D5DB"/>
                </a:solidFill>
                <a:effectLst/>
                <a:latin typeface="Söhne"/>
              </a:rPr>
              <a:t>Cadres de Test (</a:t>
            </a:r>
            <a:r>
              <a:rPr lang="fr-FR" b="1" i="0" dirty="0" err="1">
                <a:solidFill>
                  <a:srgbClr val="D1D5DB"/>
                </a:solidFill>
                <a:effectLst/>
                <a:latin typeface="Söhne"/>
              </a:rPr>
              <a:t>Frameworks</a:t>
            </a:r>
            <a:r>
              <a:rPr lang="fr-FR" b="1" i="0" dirty="0">
                <a:solidFill>
                  <a:srgbClr val="D1D5DB"/>
                </a:solidFill>
                <a:effectLst/>
                <a:latin typeface="Söhne"/>
              </a:rPr>
              <a:t>)</a:t>
            </a:r>
            <a:r>
              <a:rPr lang="fr-FR" b="0" i="0" dirty="0">
                <a:solidFill>
                  <a:srgbClr val="D1D5DB"/>
                </a:solidFill>
                <a:effectLst/>
                <a:latin typeface="Söhne"/>
              </a:rPr>
              <a:t> :</a:t>
            </a:r>
          </a:p>
          <a:p>
            <a:pPr algn="l">
              <a:buFont typeface="Arial" panose="020B0604020202020204" pitchFamily="34" charset="0"/>
              <a:buChar char="•"/>
            </a:pPr>
            <a:r>
              <a:rPr lang="fr-FR" b="0" i="0" dirty="0">
                <a:solidFill>
                  <a:srgbClr val="D1D5DB"/>
                </a:solidFill>
                <a:effectLst/>
                <a:latin typeface="Söhne"/>
              </a:rPr>
              <a:t>Il existe de nombreux cadres de test pour faciliter les tests unitaires, tels que JUnit pour Java, </a:t>
            </a:r>
            <a:r>
              <a:rPr lang="fr-FR" b="0" i="0" dirty="0" err="1">
                <a:solidFill>
                  <a:srgbClr val="D1D5DB"/>
                </a:solidFill>
                <a:effectLst/>
                <a:latin typeface="Söhne"/>
              </a:rPr>
              <a:t>NUnit</a:t>
            </a:r>
            <a:r>
              <a:rPr lang="fr-FR" b="0" i="0" dirty="0">
                <a:solidFill>
                  <a:srgbClr val="D1D5DB"/>
                </a:solidFill>
                <a:effectLst/>
                <a:latin typeface="Söhne"/>
              </a:rPr>
              <a:t> pour .NET, et </a:t>
            </a:r>
            <a:r>
              <a:rPr lang="fr-FR" b="0" i="0" dirty="0" err="1">
                <a:solidFill>
                  <a:srgbClr val="D1D5DB"/>
                </a:solidFill>
                <a:effectLst/>
                <a:latin typeface="Söhne"/>
              </a:rPr>
              <a:t>pytest</a:t>
            </a:r>
            <a:r>
              <a:rPr lang="fr-FR" b="0" i="0" dirty="0">
                <a:solidFill>
                  <a:srgbClr val="D1D5DB"/>
                </a:solidFill>
                <a:effectLst/>
                <a:latin typeface="Söhne"/>
              </a:rPr>
              <a:t> pour Python.</a:t>
            </a:r>
          </a:p>
          <a:p>
            <a:endParaRPr lang="fr-FR" dirty="0"/>
          </a:p>
        </p:txBody>
      </p:sp>
    </p:spTree>
    <p:extLst>
      <p:ext uri="{BB962C8B-B14F-4D97-AF65-F5344CB8AC3E}">
        <p14:creationId xmlns:p14="http://schemas.microsoft.com/office/powerpoint/2010/main" val="2237543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E5C371-04E5-73B4-81C8-F38D8440FF81}"/>
              </a:ext>
            </a:extLst>
          </p:cNvPr>
          <p:cNvSpPr>
            <a:spLocks noGrp="1"/>
          </p:cNvSpPr>
          <p:nvPr>
            <p:ph type="title"/>
          </p:nvPr>
        </p:nvSpPr>
        <p:spPr/>
        <p:txBody>
          <a:bodyPr/>
          <a:lstStyle/>
          <a:p>
            <a:r>
              <a:rPr lang="fr-FR" b="1" i="0" dirty="0">
                <a:effectLst/>
                <a:latin typeface="Söhne"/>
              </a:rPr>
              <a:t>Avantages</a:t>
            </a:r>
            <a:r>
              <a:rPr lang="fr-FR" b="0" i="0" dirty="0">
                <a:solidFill>
                  <a:srgbClr val="D1D5DB"/>
                </a:solidFill>
                <a:effectLst/>
                <a:latin typeface="Söhne"/>
              </a:rPr>
              <a:t> :</a:t>
            </a:r>
            <a:endParaRPr lang="fr-FR" dirty="0"/>
          </a:p>
        </p:txBody>
      </p:sp>
      <p:sp>
        <p:nvSpPr>
          <p:cNvPr id="3" name="Espace réservé du contenu 2">
            <a:extLst>
              <a:ext uri="{FF2B5EF4-FFF2-40B4-BE49-F238E27FC236}">
                <a16:creationId xmlns:a16="http://schemas.microsoft.com/office/drawing/2014/main" id="{DE1C880C-8BCB-8212-440C-A2E58CD5F528}"/>
              </a:ext>
            </a:extLst>
          </p:cNvPr>
          <p:cNvSpPr>
            <a:spLocks noGrp="1"/>
          </p:cNvSpPr>
          <p:nvPr>
            <p:ph idx="1"/>
          </p:nvPr>
        </p:nvSpPr>
        <p:spPr/>
        <p:txBody>
          <a:bodyPr>
            <a:normAutofit lnSpcReduction="10000"/>
          </a:bodyPr>
          <a:lstStyle/>
          <a:p>
            <a:pPr algn="l">
              <a:buFont typeface="Arial" panose="020B0604020202020204" pitchFamily="34" charset="0"/>
              <a:buChar char="•"/>
            </a:pPr>
            <a:r>
              <a:rPr lang="fr-FR" b="0" i="0" dirty="0">
                <a:solidFill>
                  <a:srgbClr val="D1D5DB"/>
                </a:solidFill>
                <a:effectLst/>
                <a:latin typeface="Söhne"/>
              </a:rPr>
              <a:t>Ils aident à détecter les bugs tôt dans le cycle de développement, ce qui peut réduire les coûts de débogage et de maintenance.</a:t>
            </a:r>
          </a:p>
          <a:p>
            <a:pPr algn="l">
              <a:buFont typeface="Arial" panose="020B0604020202020204" pitchFamily="34" charset="0"/>
              <a:buChar char="•"/>
            </a:pPr>
            <a:r>
              <a:rPr lang="fr-FR" b="0" i="0" dirty="0">
                <a:solidFill>
                  <a:srgbClr val="D1D5DB"/>
                </a:solidFill>
                <a:effectLst/>
                <a:latin typeface="Söhne"/>
              </a:rPr>
              <a:t>Ils facilitent le processus de </a:t>
            </a:r>
            <a:r>
              <a:rPr lang="fr-FR" b="0" i="0" dirty="0" err="1">
                <a:solidFill>
                  <a:srgbClr val="D1D5DB"/>
                </a:solidFill>
                <a:effectLst/>
                <a:latin typeface="Söhne"/>
              </a:rPr>
              <a:t>refactoring</a:t>
            </a:r>
            <a:r>
              <a:rPr lang="fr-FR" b="0" i="0" dirty="0">
                <a:solidFill>
                  <a:srgbClr val="D1D5DB"/>
                </a:solidFill>
                <a:effectLst/>
                <a:latin typeface="Söhne"/>
              </a:rPr>
              <a:t> en s'assurant que les modifications ne cassent pas le fonctionnement existant.</a:t>
            </a:r>
          </a:p>
          <a:p>
            <a:pPr algn="l">
              <a:buFont typeface="Arial" panose="020B0604020202020204" pitchFamily="34" charset="0"/>
              <a:buChar char="•"/>
            </a:pPr>
            <a:r>
              <a:rPr lang="fr-FR" b="0" i="0" dirty="0">
                <a:solidFill>
                  <a:srgbClr val="D1D5DB"/>
                </a:solidFill>
                <a:effectLst/>
                <a:latin typeface="Söhne"/>
              </a:rPr>
              <a:t>Ils peuvent servir de documentation pour le code, montrant comment l'utiliser et comment il se comporte.</a:t>
            </a:r>
          </a:p>
          <a:p>
            <a:pPr algn="l"/>
            <a:r>
              <a:rPr lang="fr-FR" sz="3600" b="1" i="0" dirty="0">
                <a:solidFill>
                  <a:srgbClr val="D1D5DB"/>
                </a:solidFill>
                <a:effectLst/>
                <a:latin typeface="Söhne"/>
              </a:rPr>
              <a:t>Limites :</a:t>
            </a:r>
          </a:p>
          <a:p>
            <a:pPr algn="l">
              <a:buFont typeface="Arial" panose="020B0604020202020204" pitchFamily="34" charset="0"/>
              <a:buChar char="•"/>
            </a:pPr>
            <a:r>
              <a:rPr lang="fr-FR" b="0" i="0" dirty="0">
                <a:solidFill>
                  <a:srgbClr val="D1D5DB"/>
                </a:solidFill>
                <a:effectLst/>
                <a:latin typeface="Söhne"/>
              </a:rPr>
              <a:t>Les tests unitaires ne peuvent pas détecter les problèmes d'intégration ou les problèmes liés aux interactions entre différentes unités de code.</a:t>
            </a:r>
          </a:p>
          <a:p>
            <a:pPr algn="l">
              <a:buFont typeface="Arial" panose="020B0604020202020204" pitchFamily="34" charset="0"/>
              <a:buChar char="•"/>
            </a:pPr>
            <a:r>
              <a:rPr lang="fr-FR" b="0" i="0" dirty="0">
                <a:solidFill>
                  <a:srgbClr val="D1D5DB"/>
                </a:solidFill>
                <a:effectLst/>
                <a:latin typeface="Söhne"/>
              </a:rPr>
              <a:t>Ils peuvent être coûteux à maintenir si le code change fréquemment.</a:t>
            </a:r>
          </a:p>
          <a:p>
            <a:endParaRPr lang="fr-FR" dirty="0"/>
          </a:p>
        </p:txBody>
      </p:sp>
    </p:spTree>
    <p:extLst>
      <p:ext uri="{BB962C8B-B14F-4D97-AF65-F5344CB8AC3E}">
        <p14:creationId xmlns:p14="http://schemas.microsoft.com/office/powerpoint/2010/main" val="874526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A68C4E-DCDE-E3E4-DEC5-BB84EBCA115E}"/>
              </a:ext>
            </a:extLst>
          </p:cNvPr>
          <p:cNvSpPr>
            <a:spLocks noGrp="1"/>
          </p:cNvSpPr>
          <p:nvPr>
            <p:ph type="title"/>
          </p:nvPr>
        </p:nvSpPr>
        <p:spPr>
          <a:xfrm>
            <a:off x="6400800" y="609600"/>
            <a:ext cx="5147730" cy="1641987"/>
          </a:xfrm>
        </p:spPr>
        <p:txBody>
          <a:bodyPr>
            <a:normAutofit/>
          </a:bodyPr>
          <a:lstStyle/>
          <a:p>
            <a:r>
              <a:rPr lang="fr-FR" dirty="0"/>
              <a:t>Test unitaire</a:t>
            </a:r>
          </a:p>
        </p:txBody>
      </p:sp>
      <p:pic>
        <p:nvPicPr>
          <p:cNvPr id="5" name="Picture 4" descr="Pipette posant un échantillon sur le bac">
            <a:extLst>
              <a:ext uri="{FF2B5EF4-FFF2-40B4-BE49-F238E27FC236}">
                <a16:creationId xmlns:a16="http://schemas.microsoft.com/office/drawing/2014/main" id="{6465BCF5-3199-D639-7C58-5B8A879B29FD}"/>
              </a:ext>
            </a:extLst>
          </p:cNvPr>
          <p:cNvPicPr>
            <a:picLocks noChangeAspect="1"/>
          </p:cNvPicPr>
          <p:nvPr/>
        </p:nvPicPr>
        <p:blipFill rotWithShape="1">
          <a:blip r:embed="rId3"/>
          <a:srcRect l="25198" r="15468" b="-2"/>
          <a:stretch/>
        </p:blipFill>
        <p:spPr>
          <a:xfrm>
            <a:off x="20" y="975"/>
            <a:ext cx="6095980" cy="6858000"/>
          </a:xfrm>
          <a:prstGeom prst="rect">
            <a:avLst/>
          </a:prstGeom>
        </p:spPr>
      </p:pic>
      <p:sp>
        <p:nvSpPr>
          <p:cNvPr id="3" name="Espace réservé du contenu 2">
            <a:extLst>
              <a:ext uri="{FF2B5EF4-FFF2-40B4-BE49-F238E27FC236}">
                <a16:creationId xmlns:a16="http://schemas.microsoft.com/office/drawing/2014/main" id="{2589BA86-1B81-40B2-C48A-D27E25F9D07F}"/>
              </a:ext>
            </a:extLst>
          </p:cNvPr>
          <p:cNvSpPr>
            <a:spLocks noGrp="1"/>
          </p:cNvSpPr>
          <p:nvPr>
            <p:ph idx="1"/>
          </p:nvPr>
        </p:nvSpPr>
        <p:spPr>
          <a:xfrm>
            <a:off x="6400800" y="2251587"/>
            <a:ext cx="5147730" cy="3637935"/>
          </a:xfrm>
        </p:spPr>
        <p:txBody>
          <a:bodyPr>
            <a:normAutofit/>
          </a:bodyPr>
          <a:lstStyle/>
          <a:p>
            <a:r>
              <a:rPr lang="fr-FR" dirty="0"/>
              <a:t>Test unitaire de la base de données avec le système de Django (TESTCASE)</a:t>
            </a:r>
          </a:p>
          <a:p>
            <a:r>
              <a:rPr lang="fr-FR" dirty="0"/>
              <a:t>Mise en place de scénarios de test</a:t>
            </a:r>
          </a:p>
          <a:p>
            <a:r>
              <a:rPr lang="fr-FR" dirty="0"/>
              <a:t>Exécuter le test</a:t>
            </a:r>
          </a:p>
          <a:p>
            <a:r>
              <a:rPr lang="fr-FR" dirty="0"/>
              <a:t>Avec </a:t>
            </a:r>
            <a:r>
              <a:rPr lang="fr-FR" dirty="0" err="1"/>
              <a:t>py</a:t>
            </a:r>
            <a:r>
              <a:rPr lang="fr-FR" dirty="0"/>
              <a:t> manage.py test</a:t>
            </a:r>
          </a:p>
          <a:p>
            <a:endParaRPr lang="fr-FR" dirty="0"/>
          </a:p>
        </p:txBody>
      </p:sp>
    </p:spTree>
    <p:extLst>
      <p:ext uri="{BB962C8B-B14F-4D97-AF65-F5344CB8AC3E}">
        <p14:creationId xmlns:p14="http://schemas.microsoft.com/office/powerpoint/2010/main" val="4177445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84874-D520-9E73-5598-E62986B1A9AE}"/>
              </a:ext>
            </a:extLst>
          </p:cNvPr>
          <p:cNvSpPr>
            <a:spLocks noGrp="1"/>
          </p:cNvSpPr>
          <p:nvPr>
            <p:ph type="title"/>
          </p:nvPr>
        </p:nvSpPr>
        <p:spPr>
          <a:xfrm>
            <a:off x="4955458" y="639097"/>
            <a:ext cx="6593075" cy="1612490"/>
          </a:xfrm>
        </p:spPr>
        <p:txBody>
          <a:bodyPr>
            <a:normAutofit/>
          </a:bodyPr>
          <a:lstStyle/>
          <a:p>
            <a:r>
              <a:rPr lang="fr-FR" dirty="0"/>
              <a:t>Les outils de test</a:t>
            </a:r>
          </a:p>
        </p:txBody>
      </p:sp>
      <p:pic>
        <p:nvPicPr>
          <p:cNvPr id="5" name="Picture 4" descr="Papier et crayon pour le test de la feuille à bulles">
            <a:extLst>
              <a:ext uri="{FF2B5EF4-FFF2-40B4-BE49-F238E27FC236}">
                <a16:creationId xmlns:a16="http://schemas.microsoft.com/office/drawing/2014/main" id="{01D9F4E7-FDB9-9758-4056-E73B29696DCC}"/>
              </a:ext>
            </a:extLst>
          </p:cNvPr>
          <p:cNvPicPr>
            <a:picLocks noChangeAspect="1"/>
          </p:cNvPicPr>
          <p:nvPr/>
        </p:nvPicPr>
        <p:blipFill rotWithShape="1">
          <a:blip r:embed="rId3"/>
          <a:srcRect l="56060"/>
          <a:stretch/>
        </p:blipFill>
        <p:spPr>
          <a:xfrm>
            <a:off x="20" y="975"/>
            <a:ext cx="4635988" cy="6858000"/>
          </a:xfrm>
          <a:prstGeom prst="rect">
            <a:avLst/>
          </a:prstGeom>
        </p:spPr>
      </p:pic>
      <p:sp>
        <p:nvSpPr>
          <p:cNvPr id="3" name="Espace réservé du contenu 2">
            <a:extLst>
              <a:ext uri="{FF2B5EF4-FFF2-40B4-BE49-F238E27FC236}">
                <a16:creationId xmlns:a16="http://schemas.microsoft.com/office/drawing/2014/main" id="{DDA88536-9929-692A-A896-BC5C6FDFD9DA}"/>
              </a:ext>
            </a:extLst>
          </p:cNvPr>
          <p:cNvSpPr>
            <a:spLocks noGrp="1"/>
          </p:cNvSpPr>
          <p:nvPr>
            <p:ph idx="1"/>
          </p:nvPr>
        </p:nvSpPr>
        <p:spPr>
          <a:xfrm>
            <a:off x="4955458" y="2251587"/>
            <a:ext cx="6593075" cy="3972232"/>
          </a:xfrm>
        </p:spPr>
        <p:txBody>
          <a:bodyPr>
            <a:normAutofit/>
          </a:bodyPr>
          <a:lstStyle/>
          <a:p>
            <a:r>
              <a:rPr lang="fr-FR" dirty="0"/>
              <a:t>Crée une base de données factif à l’aide de Pandas et </a:t>
            </a:r>
            <a:r>
              <a:rPr lang="fr-FR" dirty="0" err="1"/>
              <a:t>Exel</a:t>
            </a:r>
            <a:endParaRPr lang="fr-FR" dirty="0"/>
          </a:p>
          <a:p>
            <a:r>
              <a:rPr lang="fr-FR" dirty="0"/>
              <a:t>Test les apis via Postman</a:t>
            </a:r>
          </a:p>
          <a:p>
            <a:endParaRPr lang="fr-FR" dirty="0"/>
          </a:p>
        </p:txBody>
      </p:sp>
    </p:spTree>
    <p:extLst>
      <p:ext uri="{BB962C8B-B14F-4D97-AF65-F5344CB8AC3E}">
        <p14:creationId xmlns:p14="http://schemas.microsoft.com/office/powerpoint/2010/main" val="42231427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B2CC3E-ADC5-4CB0-4325-65145BD9ACC8}"/>
              </a:ext>
            </a:extLst>
          </p:cNvPr>
          <p:cNvSpPr>
            <a:spLocks noGrp="1"/>
          </p:cNvSpPr>
          <p:nvPr>
            <p:ph type="title"/>
          </p:nvPr>
        </p:nvSpPr>
        <p:spPr>
          <a:xfrm>
            <a:off x="7865806" y="643463"/>
            <a:ext cx="3706762" cy="1608124"/>
          </a:xfrm>
        </p:spPr>
        <p:txBody>
          <a:bodyPr>
            <a:normAutofit/>
          </a:bodyPr>
          <a:lstStyle/>
          <a:p>
            <a:r>
              <a:rPr lang="fr-FR" b="0" i="0">
                <a:effectLst/>
                <a:latin typeface="Söhne"/>
              </a:rPr>
              <a:t>L'Assurance Qualité (QA) </a:t>
            </a:r>
            <a:endParaRPr lang="fr-FR" dirty="0"/>
          </a:p>
        </p:txBody>
      </p:sp>
      <p:pic>
        <p:nvPicPr>
          <p:cNvPr id="5" name="Picture 4" descr="Puzzle blanc avec une pièce rouge">
            <a:extLst>
              <a:ext uri="{FF2B5EF4-FFF2-40B4-BE49-F238E27FC236}">
                <a16:creationId xmlns:a16="http://schemas.microsoft.com/office/drawing/2014/main" id="{90AB3CEE-09C8-A32B-BEB9-C4A81A75B731}"/>
              </a:ext>
            </a:extLst>
          </p:cNvPr>
          <p:cNvPicPr>
            <a:picLocks noChangeAspect="1"/>
          </p:cNvPicPr>
          <p:nvPr/>
        </p:nvPicPr>
        <p:blipFill rotWithShape="1">
          <a:blip r:embed="rId3"/>
          <a:srcRect l="19827" r="18223"/>
          <a:stretch/>
        </p:blipFill>
        <p:spPr>
          <a:xfrm>
            <a:off x="20" y="975"/>
            <a:ext cx="7552924" cy="6858000"/>
          </a:xfrm>
          <a:prstGeom prst="rect">
            <a:avLst/>
          </a:prstGeom>
        </p:spPr>
      </p:pic>
      <p:sp>
        <p:nvSpPr>
          <p:cNvPr id="3" name="Espace réservé du contenu 2">
            <a:extLst>
              <a:ext uri="{FF2B5EF4-FFF2-40B4-BE49-F238E27FC236}">
                <a16:creationId xmlns:a16="http://schemas.microsoft.com/office/drawing/2014/main" id="{D4BAC86E-F85D-5ACE-1218-B60EF462774D}"/>
              </a:ext>
            </a:extLst>
          </p:cNvPr>
          <p:cNvSpPr>
            <a:spLocks noGrp="1"/>
          </p:cNvSpPr>
          <p:nvPr>
            <p:ph idx="1"/>
          </p:nvPr>
        </p:nvSpPr>
        <p:spPr>
          <a:xfrm>
            <a:off x="7865806" y="2251587"/>
            <a:ext cx="3706762" cy="3972232"/>
          </a:xfrm>
        </p:spPr>
        <p:txBody>
          <a:bodyPr>
            <a:normAutofit/>
          </a:bodyPr>
          <a:lstStyle/>
          <a:p>
            <a:pPr>
              <a:lnSpc>
                <a:spcPct val="90000"/>
              </a:lnSpc>
            </a:pPr>
            <a:br>
              <a:rPr lang="fr-FR" dirty="0"/>
            </a:br>
            <a:r>
              <a:rPr lang="fr-FR" b="0" i="0">
                <a:effectLst/>
                <a:latin typeface="Söhne"/>
              </a:rPr>
              <a:t>L'Assurance Qualité (QA), dans le contexte du développement, est un ensemble de pratiques et de processus visant à garantir la qualité d'un produit ou d'un projet tout au long de son cycle de vie. L'objectif principal de l'Assurance Qualité est de s'assurer que les normes de qualité et les critères définis sont respectés, que les erreurs sont identifiées et corrigées dès que possible, et que le produit final répond aux attentes des parties prenantes.</a:t>
            </a:r>
            <a:endParaRPr lang="fr-FR"/>
          </a:p>
        </p:txBody>
      </p:sp>
    </p:spTree>
    <p:extLst>
      <p:ext uri="{BB962C8B-B14F-4D97-AF65-F5344CB8AC3E}">
        <p14:creationId xmlns:p14="http://schemas.microsoft.com/office/powerpoint/2010/main" val="2960609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64C7E2-2E84-5317-E975-8A3F5E739D2C}"/>
              </a:ext>
            </a:extLst>
          </p:cNvPr>
          <p:cNvSpPr>
            <a:spLocks noGrp="1"/>
          </p:cNvSpPr>
          <p:nvPr>
            <p:ph type="title"/>
          </p:nvPr>
        </p:nvSpPr>
        <p:spPr>
          <a:xfrm>
            <a:off x="4955458" y="639097"/>
            <a:ext cx="6593075" cy="1612490"/>
          </a:xfrm>
        </p:spPr>
        <p:txBody>
          <a:bodyPr>
            <a:normAutofit/>
          </a:bodyPr>
          <a:lstStyle/>
          <a:p>
            <a:r>
              <a:rPr lang="fr-FR" dirty="0">
                <a:cs typeface="Calibri Light"/>
              </a:rPr>
              <a:t>LES variables</a:t>
            </a:r>
            <a:br>
              <a:rPr lang="fr-FR" dirty="0">
                <a:cs typeface="Calibri Light"/>
              </a:rPr>
            </a:br>
            <a:endParaRPr lang="fr-FR"/>
          </a:p>
        </p:txBody>
      </p:sp>
      <p:pic>
        <p:nvPicPr>
          <p:cNvPr id="5" name="Picture 4" descr="Numéros de jouet en plastique">
            <a:extLst>
              <a:ext uri="{FF2B5EF4-FFF2-40B4-BE49-F238E27FC236}">
                <a16:creationId xmlns:a16="http://schemas.microsoft.com/office/drawing/2014/main" id="{90FBD583-EC48-CD98-644B-CDD44346315C}"/>
              </a:ext>
            </a:extLst>
          </p:cNvPr>
          <p:cNvPicPr>
            <a:picLocks noChangeAspect="1"/>
          </p:cNvPicPr>
          <p:nvPr/>
        </p:nvPicPr>
        <p:blipFill rotWithShape="1">
          <a:blip r:embed="rId3"/>
          <a:srcRect l="24415" r="30528" b="-3"/>
          <a:stretch/>
        </p:blipFill>
        <p:spPr>
          <a:xfrm>
            <a:off x="20" y="975"/>
            <a:ext cx="4635988" cy="6858000"/>
          </a:xfrm>
          <a:prstGeom prst="rect">
            <a:avLst/>
          </a:prstGeom>
        </p:spPr>
      </p:pic>
      <p:sp>
        <p:nvSpPr>
          <p:cNvPr id="3" name="Espace réservé du contenu 2">
            <a:extLst>
              <a:ext uri="{FF2B5EF4-FFF2-40B4-BE49-F238E27FC236}">
                <a16:creationId xmlns:a16="http://schemas.microsoft.com/office/drawing/2014/main" id="{7E1C87DD-2FDA-F5EF-9586-6DC454DC50AD}"/>
              </a:ext>
            </a:extLst>
          </p:cNvPr>
          <p:cNvSpPr>
            <a:spLocks noGrp="1"/>
          </p:cNvSpPr>
          <p:nvPr>
            <p:ph idx="1"/>
          </p:nvPr>
        </p:nvSpPr>
        <p:spPr>
          <a:xfrm>
            <a:off x="4955458" y="2251587"/>
            <a:ext cx="6593075" cy="3972232"/>
          </a:xfrm>
        </p:spPr>
        <p:txBody>
          <a:bodyPr>
            <a:normAutofit/>
          </a:bodyPr>
          <a:lstStyle/>
          <a:p>
            <a:r>
              <a:rPr lang="fr-FR" dirty="0">
                <a:cs typeface="Calibri"/>
              </a:rPr>
              <a:t>Il existe 4 types de variables:</a:t>
            </a:r>
          </a:p>
          <a:p>
            <a:pPr>
              <a:buClr>
                <a:srgbClr val="FFFFFF"/>
              </a:buClr>
            </a:pPr>
            <a:r>
              <a:rPr lang="fr-FR" dirty="0">
                <a:cs typeface="Calibri"/>
              </a:rPr>
              <a:t>Les </a:t>
            </a:r>
            <a:r>
              <a:rPr lang="fr-FR" dirty="0" err="1">
                <a:cs typeface="Calibri"/>
              </a:rPr>
              <a:t>Integers</a:t>
            </a:r>
            <a:r>
              <a:rPr lang="fr-FR" dirty="0">
                <a:cs typeface="Calibri"/>
              </a:rPr>
              <a:t> (chiffre entier)</a:t>
            </a:r>
          </a:p>
          <a:p>
            <a:pPr>
              <a:buClr>
                <a:srgbClr val="FFFFFF"/>
              </a:buClr>
            </a:pPr>
            <a:r>
              <a:rPr lang="fr-FR" dirty="0">
                <a:cs typeface="Calibri"/>
              </a:rPr>
              <a:t>Les </a:t>
            </a:r>
            <a:r>
              <a:rPr lang="fr-FR" dirty="0" err="1">
                <a:cs typeface="Calibri"/>
              </a:rPr>
              <a:t>Float</a:t>
            </a:r>
            <a:r>
              <a:rPr lang="fr-FR" dirty="0">
                <a:cs typeface="Calibri"/>
              </a:rPr>
              <a:t> (chiffre avec une virgule)</a:t>
            </a:r>
          </a:p>
          <a:p>
            <a:pPr>
              <a:buClr>
                <a:srgbClr val="FFFFFF"/>
              </a:buClr>
            </a:pPr>
            <a:r>
              <a:rPr lang="fr-FR" dirty="0">
                <a:cs typeface="Calibri"/>
              </a:rPr>
              <a:t>Les Stringer (contient des caractères)</a:t>
            </a:r>
          </a:p>
          <a:p>
            <a:pPr>
              <a:buClr>
                <a:srgbClr val="FFFFFF"/>
              </a:buClr>
            </a:pPr>
            <a:r>
              <a:rPr lang="fr-FR" dirty="0">
                <a:cs typeface="Calibri"/>
              </a:rPr>
              <a:t>Les </a:t>
            </a:r>
            <a:r>
              <a:rPr lang="fr-FR" dirty="0" err="1">
                <a:cs typeface="Calibri"/>
              </a:rPr>
              <a:t>Booléan</a:t>
            </a:r>
            <a:r>
              <a:rPr lang="fr-FR" dirty="0">
                <a:cs typeface="Calibri"/>
              </a:rPr>
              <a:t>(</a:t>
            </a:r>
            <a:r>
              <a:rPr lang="fr-FR" dirty="0" err="1">
                <a:cs typeface="Calibri"/>
              </a:rPr>
              <a:t>défni</a:t>
            </a:r>
            <a:r>
              <a:rPr lang="fr-FR" dirty="0">
                <a:cs typeface="Calibri"/>
              </a:rPr>
              <a:t> par un vrai ou faux : </a:t>
            </a:r>
            <a:r>
              <a:rPr lang="fr-FR" dirty="0" err="1">
                <a:cs typeface="Calibri"/>
              </a:rPr>
              <a:t>True</a:t>
            </a:r>
            <a:r>
              <a:rPr lang="fr-FR" dirty="0">
                <a:cs typeface="Calibri"/>
              </a:rPr>
              <a:t> or False)</a:t>
            </a:r>
          </a:p>
          <a:p>
            <a:pPr>
              <a:buClr>
                <a:srgbClr val="FFFFFF"/>
              </a:buClr>
            </a:pPr>
            <a:endParaRPr lang="fr-FR" dirty="0">
              <a:solidFill>
                <a:srgbClr val="FFFFFF"/>
              </a:solidFill>
              <a:latin typeface="Calibri"/>
              <a:cs typeface="Calibri"/>
            </a:endParaRPr>
          </a:p>
        </p:txBody>
      </p:sp>
    </p:spTree>
    <p:extLst>
      <p:ext uri="{BB962C8B-B14F-4D97-AF65-F5344CB8AC3E}">
        <p14:creationId xmlns:p14="http://schemas.microsoft.com/office/powerpoint/2010/main" val="40553606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E13C0E-1D1D-7727-4020-51E08D06AEB8}"/>
              </a:ext>
            </a:extLst>
          </p:cNvPr>
          <p:cNvSpPr>
            <a:spLocks noGrp="1"/>
          </p:cNvSpPr>
          <p:nvPr>
            <p:ph type="title"/>
          </p:nvPr>
        </p:nvSpPr>
        <p:spPr/>
        <p:txBody>
          <a:bodyPr>
            <a:normAutofit fontScale="90000"/>
          </a:bodyPr>
          <a:lstStyle/>
          <a:p>
            <a:r>
              <a:rPr lang="fr-FR" b="0" i="0" dirty="0">
                <a:solidFill>
                  <a:srgbClr val="D1D5DB"/>
                </a:solidFill>
                <a:effectLst/>
                <a:latin typeface="Söhne"/>
              </a:rPr>
              <a:t>Voici quelques éléments clés liés à l'Assurance Qualité dans le contexte du développement </a:t>
            </a:r>
            <a:endParaRPr lang="fr-FR" dirty="0"/>
          </a:p>
        </p:txBody>
      </p:sp>
      <p:sp>
        <p:nvSpPr>
          <p:cNvPr id="3" name="Espace réservé du contenu 2">
            <a:extLst>
              <a:ext uri="{FF2B5EF4-FFF2-40B4-BE49-F238E27FC236}">
                <a16:creationId xmlns:a16="http://schemas.microsoft.com/office/drawing/2014/main" id="{8B29FEBC-22DA-909B-6077-9C9AC09D92E4}"/>
              </a:ext>
            </a:extLst>
          </p:cNvPr>
          <p:cNvSpPr>
            <a:spLocks noGrp="1"/>
          </p:cNvSpPr>
          <p:nvPr>
            <p:ph idx="1"/>
          </p:nvPr>
        </p:nvSpPr>
        <p:spPr/>
        <p:txBody>
          <a:bodyPr>
            <a:normAutofit fontScale="92500" lnSpcReduction="10000"/>
          </a:bodyPr>
          <a:lstStyle/>
          <a:p>
            <a:pPr algn="l">
              <a:buFont typeface="+mj-lt"/>
              <a:buAutoNum type="arabicPeriod"/>
            </a:pPr>
            <a:r>
              <a:rPr lang="fr-FR" b="0" i="0" dirty="0">
                <a:solidFill>
                  <a:srgbClr val="D1D5DB"/>
                </a:solidFill>
                <a:effectLst/>
                <a:latin typeface="Söhne"/>
              </a:rPr>
              <a:t>Définition des normes et des critères de qualité : Les professionnels de QA sont responsables de définir les normes de qualité spécifiques au projet, en s'appuyant sur les exigences des parties prenantes et les meilleures pratiques de l'industrie.</a:t>
            </a:r>
          </a:p>
          <a:p>
            <a:pPr algn="l">
              <a:buFont typeface="+mj-lt"/>
              <a:buAutoNum type="arabicPeriod"/>
            </a:pPr>
            <a:r>
              <a:rPr lang="fr-FR" b="0" i="0" dirty="0">
                <a:solidFill>
                  <a:srgbClr val="D1D5DB"/>
                </a:solidFill>
                <a:effectLst/>
                <a:latin typeface="Söhne"/>
              </a:rPr>
              <a:t>Planification de la QA : Ils élaborent des plans d'Assurance Qualité détaillés, décrivant les processus, les ressources et les méthodologies à suivre pour garantir la qualité du projet.</a:t>
            </a:r>
          </a:p>
          <a:p>
            <a:pPr algn="l">
              <a:buFont typeface="+mj-lt"/>
              <a:buAutoNum type="arabicPeriod"/>
            </a:pPr>
            <a:r>
              <a:rPr lang="fr-FR" b="0" i="0" dirty="0">
                <a:solidFill>
                  <a:srgbClr val="D1D5DB"/>
                </a:solidFill>
                <a:effectLst/>
                <a:latin typeface="Söhne"/>
              </a:rPr>
              <a:t>Surveillance et contrôle : Les professionnels de QA surveillent activement l'avancement du projet, identifient les anomalies et les non-conformités, et prennent des mesures pour les corriger.</a:t>
            </a:r>
          </a:p>
          <a:p>
            <a:pPr algn="l">
              <a:buFont typeface="+mj-lt"/>
              <a:buAutoNum type="arabicPeriod"/>
            </a:pPr>
            <a:r>
              <a:rPr lang="fr-FR" b="0" i="0" dirty="0">
                <a:solidFill>
                  <a:srgbClr val="D1D5DB"/>
                </a:solidFill>
                <a:effectLst/>
                <a:latin typeface="Söhne"/>
              </a:rPr>
              <a:t>Test et validation : Ils sont souvent responsables de la conception, de l'exécution et de l'analyse des tests pour s'assurer que le produit répond aux spécifications et aux normes de qualité.</a:t>
            </a:r>
          </a:p>
          <a:p>
            <a:pPr algn="l">
              <a:buFont typeface="+mj-lt"/>
              <a:buAutoNum type="arabicPeriod"/>
            </a:pPr>
            <a:r>
              <a:rPr lang="fr-FR" b="0" i="0" dirty="0">
                <a:solidFill>
                  <a:srgbClr val="D1D5DB"/>
                </a:solidFill>
                <a:effectLst/>
                <a:latin typeface="Söhne"/>
              </a:rPr>
              <a:t>Documentation et rapports : Les professionnels de QA documentent les résultats de leurs activités, créent des rapports sur la qualité et fournissent des informations essentielles aux parties prenantes pour prendre des décisions éclairées.</a:t>
            </a:r>
          </a:p>
          <a:p>
            <a:endParaRPr lang="fr-FR" dirty="0"/>
          </a:p>
        </p:txBody>
      </p:sp>
    </p:spTree>
    <p:extLst>
      <p:ext uri="{BB962C8B-B14F-4D97-AF65-F5344CB8AC3E}">
        <p14:creationId xmlns:p14="http://schemas.microsoft.com/office/powerpoint/2010/main" val="10399860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9C5E64-7CE9-6D0C-F332-525437FFF299}"/>
              </a:ext>
            </a:extLst>
          </p:cNvPr>
          <p:cNvSpPr>
            <a:spLocks noGrp="1"/>
          </p:cNvSpPr>
          <p:nvPr>
            <p:ph type="title"/>
          </p:nvPr>
        </p:nvSpPr>
        <p:spPr/>
        <p:txBody>
          <a:bodyPr>
            <a:normAutofit fontScale="90000"/>
          </a:bodyPr>
          <a:lstStyle/>
          <a:p>
            <a:r>
              <a:rPr lang="fr-FR" b="0" i="0" dirty="0">
                <a:solidFill>
                  <a:srgbClr val="D1D5DB"/>
                </a:solidFill>
                <a:effectLst/>
                <a:latin typeface="Söhne"/>
              </a:rPr>
              <a:t>Maintenant, examinons les coûts et les avantages d'une approche proactive en Assurance Qualité (QA)</a:t>
            </a:r>
            <a:endParaRPr lang="fr-FR" dirty="0"/>
          </a:p>
        </p:txBody>
      </p:sp>
      <p:sp>
        <p:nvSpPr>
          <p:cNvPr id="3" name="Espace réservé du contenu 2">
            <a:extLst>
              <a:ext uri="{FF2B5EF4-FFF2-40B4-BE49-F238E27FC236}">
                <a16:creationId xmlns:a16="http://schemas.microsoft.com/office/drawing/2014/main" id="{D4B71CF4-A3FE-DC23-2E86-63DB1044C073}"/>
              </a:ext>
            </a:extLst>
          </p:cNvPr>
          <p:cNvSpPr>
            <a:spLocks noGrp="1"/>
          </p:cNvSpPr>
          <p:nvPr>
            <p:ph idx="1"/>
          </p:nvPr>
        </p:nvSpPr>
        <p:spPr/>
        <p:txBody>
          <a:bodyPr>
            <a:normAutofit fontScale="85000" lnSpcReduction="10000"/>
          </a:bodyPr>
          <a:lstStyle/>
          <a:p>
            <a:pPr algn="l">
              <a:buFont typeface="+mj-lt"/>
              <a:buAutoNum type="arabicPeriod"/>
            </a:pPr>
            <a:r>
              <a:rPr lang="fr-FR" b="0" i="0" dirty="0">
                <a:solidFill>
                  <a:srgbClr val="D1D5DB"/>
                </a:solidFill>
                <a:effectLst/>
                <a:latin typeface="Söhne"/>
              </a:rPr>
              <a:t>Ressources humaines : L'engagement de professionnels de QA peut nécessiter des coûts liés aux salaires et à la formation.</a:t>
            </a:r>
          </a:p>
          <a:p>
            <a:pPr algn="l">
              <a:buFont typeface="+mj-lt"/>
              <a:buAutoNum type="arabicPeriod"/>
            </a:pPr>
            <a:r>
              <a:rPr lang="fr-FR" b="0" i="0" dirty="0">
                <a:solidFill>
                  <a:srgbClr val="D1D5DB"/>
                </a:solidFill>
                <a:effectLst/>
                <a:latin typeface="Söhne"/>
              </a:rPr>
              <a:t>Outils et technologies : L'acquisition d'outils de test, de surveillance et d'autres technologies peut entraîner des dépenses.</a:t>
            </a:r>
          </a:p>
          <a:p>
            <a:pPr algn="l">
              <a:buFont typeface="+mj-lt"/>
              <a:buAutoNum type="arabicPeriod"/>
            </a:pPr>
            <a:r>
              <a:rPr lang="fr-FR" b="0" i="0" dirty="0">
                <a:solidFill>
                  <a:srgbClr val="D1D5DB"/>
                </a:solidFill>
                <a:effectLst/>
                <a:latin typeface="Söhne"/>
              </a:rPr>
              <a:t>Temps : La planification, l'exécution des tests et la correction des problèmes peuvent prolonger la durée du projet.</a:t>
            </a:r>
          </a:p>
          <a:p>
            <a:pPr algn="l"/>
            <a:r>
              <a:rPr lang="fr-FR" b="0" i="0" dirty="0">
                <a:solidFill>
                  <a:srgbClr val="D1D5DB"/>
                </a:solidFill>
                <a:effectLst/>
                <a:latin typeface="Söhne"/>
              </a:rPr>
              <a:t>Avantages :</a:t>
            </a:r>
          </a:p>
          <a:p>
            <a:pPr algn="l">
              <a:buFont typeface="+mj-lt"/>
              <a:buAutoNum type="arabicPeriod"/>
            </a:pPr>
            <a:r>
              <a:rPr lang="fr-FR" b="0" i="0" dirty="0">
                <a:solidFill>
                  <a:srgbClr val="D1D5DB"/>
                </a:solidFill>
                <a:effectLst/>
                <a:latin typeface="Söhne"/>
              </a:rPr>
              <a:t>Réduction des coûts à long terme : En identifiant et en corrigeant les problèmes dès le début, les coûts de correction sont généralement moins élevés que s'ils sont découverts plus tard dans le processus de développement.</a:t>
            </a:r>
          </a:p>
          <a:p>
            <a:pPr algn="l">
              <a:buFont typeface="+mj-lt"/>
              <a:buAutoNum type="arabicPeriod"/>
            </a:pPr>
            <a:r>
              <a:rPr lang="fr-FR" b="0" i="0" dirty="0">
                <a:solidFill>
                  <a:srgbClr val="D1D5DB"/>
                </a:solidFill>
                <a:effectLst/>
                <a:latin typeface="Söhne"/>
              </a:rPr>
              <a:t>Amélioration de la qualité : Une approche proactive en QA garantit que le produit final est de meilleure qualité, ce qui renforce la satisfaction du client et la réputation de l'entreprise.</a:t>
            </a:r>
          </a:p>
          <a:p>
            <a:pPr algn="l">
              <a:buFont typeface="+mj-lt"/>
              <a:buAutoNum type="arabicPeriod"/>
            </a:pPr>
            <a:r>
              <a:rPr lang="fr-FR" b="0" i="0" dirty="0">
                <a:solidFill>
                  <a:srgbClr val="D1D5DB"/>
                </a:solidFill>
                <a:effectLst/>
                <a:latin typeface="Söhne"/>
              </a:rPr>
              <a:t>Réduction des risques : En identifiant les risques potentiels tôt dans le processus, les professionnels de QA permettent à l'équipe de gestion de projet de prendre des décisions éclairées pour minimiser les risques.</a:t>
            </a:r>
          </a:p>
          <a:p>
            <a:pPr algn="l">
              <a:buFont typeface="+mj-lt"/>
              <a:buAutoNum type="arabicPeriod"/>
            </a:pPr>
            <a:r>
              <a:rPr lang="fr-FR" b="0" i="0" dirty="0">
                <a:solidFill>
                  <a:srgbClr val="D1D5DB"/>
                </a:solidFill>
                <a:effectLst/>
                <a:latin typeface="Söhne"/>
              </a:rPr>
              <a:t>Respect des délais : En évitant les retards causés par la correction de défauts tardifs, une approche proactive en QA peut contribuer à respecter les délais du projet.</a:t>
            </a:r>
          </a:p>
          <a:p>
            <a:endParaRPr lang="fr-FR" dirty="0"/>
          </a:p>
        </p:txBody>
      </p:sp>
    </p:spTree>
    <p:extLst>
      <p:ext uri="{BB962C8B-B14F-4D97-AF65-F5344CB8AC3E}">
        <p14:creationId xmlns:p14="http://schemas.microsoft.com/office/powerpoint/2010/main" val="12729065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496BDF-B762-C81F-48DF-3E08981A6D2A}"/>
              </a:ext>
            </a:extLst>
          </p:cNvPr>
          <p:cNvSpPr>
            <a:spLocks noGrp="1"/>
          </p:cNvSpPr>
          <p:nvPr>
            <p:ph type="title"/>
          </p:nvPr>
        </p:nvSpPr>
        <p:spPr>
          <a:xfrm>
            <a:off x="6400800" y="609600"/>
            <a:ext cx="5147730" cy="1641987"/>
          </a:xfrm>
        </p:spPr>
        <p:txBody>
          <a:bodyPr>
            <a:normAutofit/>
          </a:bodyPr>
          <a:lstStyle/>
          <a:p>
            <a:r>
              <a:rPr lang="fr-FR" dirty="0"/>
              <a:t>résumé</a:t>
            </a:r>
          </a:p>
        </p:txBody>
      </p:sp>
      <p:pic>
        <p:nvPicPr>
          <p:cNvPr id="5" name="Picture 4" descr="Graphique sur un document avec stylet">
            <a:extLst>
              <a:ext uri="{FF2B5EF4-FFF2-40B4-BE49-F238E27FC236}">
                <a16:creationId xmlns:a16="http://schemas.microsoft.com/office/drawing/2014/main" id="{8541A2EB-3713-9429-CED2-7C324BF4BB50}"/>
              </a:ext>
            </a:extLst>
          </p:cNvPr>
          <p:cNvPicPr>
            <a:picLocks noChangeAspect="1"/>
          </p:cNvPicPr>
          <p:nvPr/>
        </p:nvPicPr>
        <p:blipFill rotWithShape="1">
          <a:blip r:embed="rId3"/>
          <a:srcRect l="27194" r="13472" b="-2"/>
          <a:stretch/>
        </p:blipFill>
        <p:spPr>
          <a:xfrm>
            <a:off x="20" y="975"/>
            <a:ext cx="6095980" cy="6858000"/>
          </a:xfrm>
          <a:prstGeom prst="rect">
            <a:avLst/>
          </a:prstGeom>
        </p:spPr>
      </p:pic>
      <p:sp>
        <p:nvSpPr>
          <p:cNvPr id="3" name="Espace réservé du contenu 2">
            <a:extLst>
              <a:ext uri="{FF2B5EF4-FFF2-40B4-BE49-F238E27FC236}">
                <a16:creationId xmlns:a16="http://schemas.microsoft.com/office/drawing/2014/main" id="{437CE7EB-ACE3-FD3E-CE82-B8C041C35AE4}"/>
              </a:ext>
            </a:extLst>
          </p:cNvPr>
          <p:cNvSpPr>
            <a:spLocks noGrp="1"/>
          </p:cNvSpPr>
          <p:nvPr>
            <p:ph idx="1"/>
          </p:nvPr>
        </p:nvSpPr>
        <p:spPr>
          <a:xfrm>
            <a:off x="6400800" y="2251587"/>
            <a:ext cx="5147730" cy="3637935"/>
          </a:xfrm>
        </p:spPr>
        <p:txBody>
          <a:bodyPr>
            <a:normAutofit/>
          </a:bodyPr>
          <a:lstStyle/>
          <a:p>
            <a:r>
              <a:rPr lang="fr-FR" dirty="0"/>
              <a:t>En résumé, l'Assurance Qualité (QA) dans le développement implique la définition de normes de qualité, la planification, la surveillance, le contrôle et la validation pour garantir la qualité du produit. Une approche proactive en QA peut entraîner des coûts initiaux, mais elle offre des avantages significatifs en termes de réduction des coûts à long terme, d'amélioration de la qualité et de réduction des risques.</a:t>
            </a:r>
          </a:p>
        </p:txBody>
      </p:sp>
    </p:spTree>
    <p:extLst>
      <p:ext uri="{BB962C8B-B14F-4D97-AF65-F5344CB8AC3E}">
        <p14:creationId xmlns:p14="http://schemas.microsoft.com/office/powerpoint/2010/main" val="41763566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4654296" cy="6856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893"/>
          <a:stretch/>
        </p:blipFill>
        <p:spPr>
          <a:xfrm>
            <a:off x="0" y="0"/>
            <a:ext cx="4644770" cy="6856214"/>
          </a:xfrm>
          <a:prstGeom prst="rect">
            <a:avLst/>
          </a:prstGeom>
        </p:spPr>
      </p:pic>
      <p:sp>
        <p:nvSpPr>
          <p:cNvPr id="2" name="Titre 1">
            <a:extLst>
              <a:ext uri="{FF2B5EF4-FFF2-40B4-BE49-F238E27FC236}">
                <a16:creationId xmlns:a16="http://schemas.microsoft.com/office/drawing/2014/main" id="{84DBBEDA-AD0B-46A0-6197-D3F55E217AD2}"/>
              </a:ext>
            </a:extLst>
          </p:cNvPr>
          <p:cNvSpPr>
            <a:spLocks noGrp="1"/>
          </p:cNvSpPr>
          <p:nvPr>
            <p:ph type="title"/>
          </p:nvPr>
        </p:nvSpPr>
        <p:spPr>
          <a:xfrm>
            <a:off x="685801" y="643466"/>
            <a:ext cx="3351530" cy="4995333"/>
          </a:xfrm>
        </p:spPr>
        <p:txBody>
          <a:bodyPr>
            <a:normAutofit/>
          </a:bodyPr>
          <a:lstStyle/>
          <a:p>
            <a:r>
              <a:rPr lang="fr-FR" sz="3300" b="0" i="0">
                <a:solidFill>
                  <a:srgbClr val="FFFFFF"/>
                </a:solidFill>
                <a:effectLst/>
                <a:latin typeface="Söhne"/>
              </a:rPr>
              <a:t>Identifier le QA durant le processus de développement Rappeler les principaux cycles de vie du développement logiciel.</a:t>
            </a:r>
            <a:endParaRPr lang="fr-FR" sz="3300">
              <a:solidFill>
                <a:srgbClr val="FFFFFF"/>
              </a:solidFill>
            </a:endParaRPr>
          </a:p>
        </p:txBody>
      </p:sp>
      <p:sp useBgFill="1">
        <p:nvSpPr>
          <p:cNvPr id="15" name="Rectangle 14">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120" y="-2"/>
            <a:ext cx="7537705"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Espace réservé du contenu 2">
            <a:extLst>
              <a:ext uri="{FF2B5EF4-FFF2-40B4-BE49-F238E27FC236}">
                <a16:creationId xmlns:a16="http://schemas.microsoft.com/office/drawing/2014/main" id="{BDE7F6D0-9B8C-E9FC-BBA4-8FA045A4671A}"/>
              </a:ext>
            </a:extLst>
          </p:cNvPr>
          <p:cNvGraphicFramePr>
            <a:graphicFrameLocks noGrp="1"/>
          </p:cNvGraphicFramePr>
          <p:nvPr>
            <p:ph idx="1"/>
            <p:extLst>
              <p:ext uri="{D42A27DB-BD31-4B8C-83A1-F6EECF244321}">
                <p14:modId xmlns:p14="http://schemas.microsoft.com/office/powerpoint/2010/main" val="2829074169"/>
              </p:ext>
            </p:extLst>
          </p:nvPr>
        </p:nvGraphicFramePr>
        <p:xfrm>
          <a:off x="5467509" y="804671"/>
          <a:ext cx="5886291" cy="49172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81739247"/>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4DA7BF-3171-E208-BA66-69FB3BB0DA28}"/>
              </a:ext>
            </a:extLst>
          </p:cNvPr>
          <p:cNvSpPr>
            <a:spLocks noGrp="1"/>
          </p:cNvSpPr>
          <p:nvPr>
            <p:ph type="title"/>
          </p:nvPr>
        </p:nvSpPr>
        <p:spPr>
          <a:xfrm>
            <a:off x="4955458" y="639097"/>
            <a:ext cx="6593075" cy="1612490"/>
          </a:xfrm>
        </p:spPr>
        <p:txBody>
          <a:bodyPr>
            <a:normAutofit/>
          </a:bodyPr>
          <a:lstStyle/>
          <a:p>
            <a:r>
              <a:rPr lang="fr-FR" dirty="0"/>
              <a:t>La </a:t>
            </a:r>
            <a:r>
              <a:rPr lang="fr-FR" dirty="0" err="1"/>
              <a:t>Methode</a:t>
            </a:r>
            <a:r>
              <a:rPr lang="fr-FR" dirty="0"/>
              <a:t> agile</a:t>
            </a:r>
          </a:p>
        </p:txBody>
      </p:sp>
      <p:pic>
        <p:nvPicPr>
          <p:cNvPr id="5" name="Picture 4" descr="Ampoule sur arrière-plan jaune avec faisceaux de lumière et câble">
            <a:extLst>
              <a:ext uri="{FF2B5EF4-FFF2-40B4-BE49-F238E27FC236}">
                <a16:creationId xmlns:a16="http://schemas.microsoft.com/office/drawing/2014/main" id="{F13C060A-DE60-01F8-3BCE-69CA64F53480}"/>
              </a:ext>
            </a:extLst>
          </p:cNvPr>
          <p:cNvPicPr>
            <a:picLocks noChangeAspect="1"/>
          </p:cNvPicPr>
          <p:nvPr/>
        </p:nvPicPr>
        <p:blipFill rotWithShape="1">
          <a:blip r:embed="rId3"/>
          <a:srcRect l="51342" r="7084"/>
          <a:stretch/>
        </p:blipFill>
        <p:spPr>
          <a:xfrm>
            <a:off x="20" y="975"/>
            <a:ext cx="4635988" cy="6858000"/>
          </a:xfrm>
          <a:prstGeom prst="rect">
            <a:avLst/>
          </a:prstGeom>
        </p:spPr>
      </p:pic>
      <p:sp>
        <p:nvSpPr>
          <p:cNvPr id="3" name="Espace réservé du contenu 2">
            <a:extLst>
              <a:ext uri="{FF2B5EF4-FFF2-40B4-BE49-F238E27FC236}">
                <a16:creationId xmlns:a16="http://schemas.microsoft.com/office/drawing/2014/main" id="{403E29F7-6FD3-F29C-187A-CD87D8474EAF}"/>
              </a:ext>
            </a:extLst>
          </p:cNvPr>
          <p:cNvSpPr>
            <a:spLocks noGrp="1"/>
          </p:cNvSpPr>
          <p:nvPr>
            <p:ph idx="1"/>
          </p:nvPr>
        </p:nvSpPr>
        <p:spPr>
          <a:xfrm>
            <a:off x="4955458" y="2251587"/>
            <a:ext cx="6593075" cy="3972232"/>
          </a:xfrm>
        </p:spPr>
        <p:txBody>
          <a:bodyPr>
            <a:normAutofit/>
          </a:bodyPr>
          <a:lstStyle/>
          <a:p>
            <a:pPr>
              <a:lnSpc>
                <a:spcPct val="90000"/>
              </a:lnSpc>
            </a:pPr>
            <a:r>
              <a:rPr lang="fr-FR" sz="1100" b="1" i="0">
                <a:effectLst/>
                <a:latin typeface="Söhne"/>
              </a:rPr>
              <a:t>Modèle Agile</a:t>
            </a:r>
            <a:r>
              <a:rPr lang="fr-FR" sz="1100" b="0" i="0">
                <a:effectLst/>
                <a:latin typeface="Söhne"/>
              </a:rPr>
              <a:t>:</a:t>
            </a:r>
          </a:p>
          <a:p>
            <a:pPr>
              <a:lnSpc>
                <a:spcPct val="90000"/>
              </a:lnSpc>
              <a:buFont typeface="Arial" panose="020B0604020202020204" pitchFamily="34" charset="0"/>
              <a:buChar char="•"/>
            </a:pPr>
            <a:r>
              <a:rPr lang="fr-FR" sz="1100" b="0" i="0">
                <a:effectLst/>
                <a:latin typeface="Söhne"/>
              </a:rPr>
              <a:t>Agile est itératif et met l'accent sur la collaboration entre les équipes de développement et de QA.</a:t>
            </a:r>
          </a:p>
          <a:p>
            <a:pPr>
              <a:lnSpc>
                <a:spcPct val="90000"/>
              </a:lnSpc>
              <a:buFont typeface="Arial" panose="020B0604020202020204" pitchFamily="34" charset="0"/>
              <a:buChar char="•"/>
            </a:pPr>
            <a:r>
              <a:rPr lang="fr-FR" sz="1100" b="0" i="0">
                <a:effectLst/>
                <a:latin typeface="Söhne"/>
              </a:rPr>
              <a:t>Les tests sont effectués de manière continue à chaque itération, permettant une détection rapide des bugs.</a:t>
            </a:r>
          </a:p>
          <a:p>
            <a:pPr>
              <a:lnSpc>
                <a:spcPct val="90000"/>
              </a:lnSpc>
              <a:buFont typeface="Arial" panose="020B0604020202020204" pitchFamily="34" charset="0"/>
              <a:buChar char="•"/>
            </a:pPr>
            <a:r>
              <a:rPr lang="fr-FR" sz="1100" b="0" i="0">
                <a:effectLst/>
                <a:latin typeface="Söhne"/>
              </a:rPr>
              <a:t>Agile favorise les tests automatisés et le développement piloté par les tests (TDD).</a:t>
            </a:r>
          </a:p>
          <a:p>
            <a:pPr>
              <a:lnSpc>
                <a:spcPct val="90000"/>
              </a:lnSpc>
            </a:pPr>
            <a:endParaRPr lang="fr-FR" sz="1100"/>
          </a:p>
          <a:p>
            <a:pPr>
              <a:lnSpc>
                <a:spcPct val="90000"/>
              </a:lnSpc>
            </a:pPr>
            <a:r>
              <a:rPr lang="fr-FR" sz="1100" b="1" i="0">
                <a:effectLst/>
                <a:latin typeface="Söhne"/>
              </a:rPr>
              <a:t>Modèle V-Model</a:t>
            </a:r>
            <a:r>
              <a:rPr lang="fr-FR" sz="1100" b="0" i="0">
                <a:effectLst/>
                <a:latin typeface="Söhne"/>
              </a:rPr>
              <a:t>:</a:t>
            </a:r>
          </a:p>
          <a:p>
            <a:pPr>
              <a:lnSpc>
                <a:spcPct val="90000"/>
              </a:lnSpc>
              <a:buFont typeface="Arial" panose="020B0604020202020204" pitchFamily="34" charset="0"/>
              <a:buChar char="•"/>
            </a:pPr>
            <a:r>
              <a:rPr lang="fr-FR" sz="1100" b="0" i="0">
                <a:effectLst/>
                <a:latin typeface="Söhne"/>
              </a:rPr>
              <a:t>Chaque étape de développement est associée à une étape de test spécifique.</a:t>
            </a:r>
          </a:p>
          <a:p>
            <a:pPr>
              <a:lnSpc>
                <a:spcPct val="90000"/>
              </a:lnSpc>
              <a:buFont typeface="Arial" panose="020B0604020202020204" pitchFamily="34" charset="0"/>
              <a:buChar char="•"/>
            </a:pPr>
            <a:r>
              <a:rPr lang="fr-FR" sz="1100" b="0" i="0">
                <a:effectLst/>
                <a:latin typeface="Söhne"/>
              </a:rPr>
              <a:t>La QA est donc étroitement liée à chaque phase de développement.</a:t>
            </a:r>
          </a:p>
          <a:p>
            <a:pPr>
              <a:lnSpc>
                <a:spcPct val="90000"/>
              </a:lnSpc>
              <a:buFont typeface="Arial" panose="020B0604020202020204" pitchFamily="34" charset="0"/>
              <a:buChar char="•"/>
            </a:pPr>
            <a:endParaRPr lang="fr-FR" sz="1100" b="0" i="0">
              <a:effectLst/>
              <a:latin typeface="Söhne"/>
            </a:endParaRPr>
          </a:p>
          <a:p>
            <a:pPr>
              <a:lnSpc>
                <a:spcPct val="90000"/>
              </a:lnSpc>
            </a:pPr>
            <a:r>
              <a:rPr lang="fr-FR" sz="1100" b="1" i="0">
                <a:effectLst/>
                <a:latin typeface="Söhne"/>
              </a:rPr>
              <a:t>Lean et Kanban</a:t>
            </a:r>
            <a:r>
              <a:rPr lang="fr-FR" sz="1100" b="0" i="0">
                <a:effectLst/>
                <a:latin typeface="Söhne"/>
              </a:rPr>
              <a:t>:</a:t>
            </a:r>
          </a:p>
          <a:p>
            <a:pPr>
              <a:lnSpc>
                <a:spcPct val="90000"/>
              </a:lnSpc>
              <a:buFont typeface="Arial" panose="020B0604020202020204" pitchFamily="34" charset="0"/>
              <a:buChar char="•"/>
            </a:pPr>
            <a:r>
              <a:rPr lang="fr-FR" sz="1100" b="0" i="0">
                <a:effectLst/>
                <a:latin typeface="Söhne"/>
              </a:rPr>
              <a:t>Ces méthodologies visent à minimiser le gaspillage et à optimiser les processus.</a:t>
            </a:r>
          </a:p>
          <a:p>
            <a:pPr>
              <a:lnSpc>
                <a:spcPct val="90000"/>
              </a:lnSpc>
              <a:buFont typeface="Arial" panose="020B0604020202020204" pitchFamily="34" charset="0"/>
              <a:buChar char="•"/>
            </a:pPr>
            <a:r>
              <a:rPr lang="fr-FR" sz="1100" b="0" i="0">
                <a:effectLst/>
                <a:latin typeface="Söhne"/>
              </a:rPr>
              <a:t>Les tests et la QA sont intégrés de façon à réduire les temps d'attente et à améliorer la qualité en continu.</a:t>
            </a:r>
            <a:endParaRPr lang="fr-FR" sz="1100"/>
          </a:p>
        </p:txBody>
      </p:sp>
    </p:spTree>
    <p:extLst>
      <p:ext uri="{BB962C8B-B14F-4D97-AF65-F5344CB8AC3E}">
        <p14:creationId xmlns:p14="http://schemas.microsoft.com/office/powerpoint/2010/main" val="17313332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31C6F2-8068-02E5-BD65-33FE26E1970F}"/>
              </a:ext>
            </a:extLst>
          </p:cNvPr>
          <p:cNvSpPr>
            <a:spLocks noGrp="1"/>
          </p:cNvSpPr>
          <p:nvPr>
            <p:ph type="title"/>
          </p:nvPr>
        </p:nvSpPr>
        <p:spPr>
          <a:xfrm>
            <a:off x="7865806" y="643463"/>
            <a:ext cx="3706762" cy="1608124"/>
          </a:xfrm>
        </p:spPr>
        <p:txBody>
          <a:bodyPr>
            <a:normAutofit/>
          </a:bodyPr>
          <a:lstStyle/>
          <a:p>
            <a:r>
              <a:rPr lang="fr-FR" dirty="0"/>
              <a:t>résumé</a:t>
            </a:r>
          </a:p>
        </p:txBody>
      </p:sp>
      <p:pic>
        <p:nvPicPr>
          <p:cNvPr id="5" name="Picture 4" descr="Graphique financier numérique">
            <a:extLst>
              <a:ext uri="{FF2B5EF4-FFF2-40B4-BE49-F238E27FC236}">
                <a16:creationId xmlns:a16="http://schemas.microsoft.com/office/drawing/2014/main" id="{70431138-4104-4D9A-8196-FBFD9BEA7584}"/>
              </a:ext>
            </a:extLst>
          </p:cNvPr>
          <p:cNvPicPr>
            <a:picLocks noChangeAspect="1"/>
          </p:cNvPicPr>
          <p:nvPr/>
        </p:nvPicPr>
        <p:blipFill rotWithShape="1">
          <a:blip r:embed="rId3"/>
          <a:srcRect l="26668" r="11382"/>
          <a:stretch/>
        </p:blipFill>
        <p:spPr>
          <a:xfrm>
            <a:off x="20" y="975"/>
            <a:ext cx="7552924" cy="6858000"/>
          </a:xfrm>
          <a:prstGeom prst="rect">
            <a:avLst/>
          </a:prstGeom>
        </p:spPr>
      </p:pic>
      <p:sp>
        <p:nvSpPr>
          <p:cNvPr id="3" name="Espace réservé du contenu 2">
            <a:extLst>
              <a:ext uri="{FF2B5EF4-FFF2-40B4-BE49-F238E27FC236}">
                <a16:creationId xmlns:a16="http://schemas.microsoft.com/office/drawing/2014/main" id="{E1BC6F35-8ED7-3F22-369E-24B7F3A9A5CE}"/>
              </a:ext>
            </a:extLst>
          </p:cNvPr>
          <p:cNvSpPr>
            <a:spLocks noGrp="1"/>
          </p:cNvSpPr>
          <p:nvPr>
            <p:ph idx="1"/>
          </p:nvPr>
        </p:nvSpPr>
        <p:spPr>
          <a:xfrm>
            <a:off x="7865806" y="2251587"/>
            <a:ext cx="3706762" cy="3972232"/>
          </a:xfrm>
        </p:spPr>
        <p:txBody>
          <a:bodyPr>
            <a:normAutofit/>
          </a:bodyPr>
          <a:lstStyle/>
          <a:p>
            <a:r>
              <a:rPr lang="fr-FR" b="0" i="0">
                <a:effectLst/>
                <a:latin typeface="Söhne"/>
              </a:rPr>
              <a:t>En résumé, les tests unitaires sont un aspect fondamental du développement logiciel moderne, aidant à assurer la qualité et la robustesse du code.</a:t>
            </a:r>
            <a:endParaRPr lang="fr-FR" dirty="0"/>
          </a:p>
        </p:txBody>
      </p:sp>
    </p:spTree>
    <p:extLst>
      <p:ext uri="{BB962C8B-B14F-4D97-AF65-F5344CB8AC3E}">
        <p14:creationId xmlns:p14="http://schemas.microsoft.com/office/powerpoint/2010/main" val="28336965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B8A1-6011-22B1-7C4E-C8B6CBE42855}"/>
              </a:ext>
            </a:extLst>
          </p:cNvPr>
          <p:cNvSpPr>
            <a:spLocks noGrp="1"/>
          </p:cNvSpPr>
          <p:nvPr>
            <p:ph type="title"/>
          </p:nvPr>
        </p:nvSpPr>
        <p:spPr>
          <a:xfrm>
            <a:off x="6400800" y="609600"/>
            <a:ext cx="5147730" cy="1641987"/>
          </a:xfrm>
        </p:spPr>
        <p:txBody>
          <a:bodyPr>
            <a:normAutofit/>
          </a:bodyPr>
          <a:lstStyle/>
          <a:p>
            <a:r>
              <a:rPr lang="fr-FR" dirty="0"/>
              <a:t>LA DOCUMENTATION DU CODE</a:t>
            </a:r>
          </a:p>
        </p:txBody>
      </p:sp>
      <p:pic>
        <p:nvPicPr>
          <p:cNvPr id="5" name="Picture 4" descr="Point d’exclamation sur un arrière-plan jaune">
            <a:extLst>
              <a:ext uri="{FF2B5EF4-FFF2-40B4-BE49-F238E27FC236}">
                <a16:creationId xmlns:a16="http://schemas.microsoft.com/office/drawing/2014/main" id="{F8F6535F-FFAF-487C-6759-3CE5667E5829}"/>
              </a:ext>
            </a:extLst>
          </p:cNvPr>
          <p:cNvPicPr>
            <a:picLocks noChangeAspect="1"/>
          </p:cNvPicPr>
          <p:nvPr/>
        </p:nvPicPr>
        <p:blipFill rotWithShape="1">
          <a:blip r:embed="rId3"/>
          <a:srcRect l="23125" r="10208"/>
          <a:stretch/>
        </p:blipFill>
        <p:spPr>
          <a:xfrm>
            <a:off x="20" y="975"/>
            <a:ext cx="6095980" cy="6858000"/>
          </a:xfrm>
          <a:prstGeom prst="rect">
            <a:avLst/>
          </a:prstGeom>
        </p:spPr>
      </p:pic>
      <p:sp>
        <p:nvSpPr>
          <p:cNvPr id="3" name="Espace réservé du contenu 2">
            <a:extLst>
              <a:ext uri="{FF2B5EF4-FFF2-40B4-BE49-F238E27FC236}">
                <a16:creationId xmlns:a16="http://schemas.microsoft.com/office/drawing/2014/main" id="{0577390A-9C1A-0AE2-0938-FE7D2F5A8D34}"/>
              </a:ext>
            </a:extLst>
          </p:cNvPr>
          <p:cNvSpPr>
            <a:spLocks noGrp="1"/>
          </p:cNvSpPr>
          <p:nvPr>
            <p:ph idx="1"/>
          </p:nvPr>
        </p:nvSpPr>
        <p:spPr>
          <a:xfrm>
            <a:off x="6400800" y="2251587"/>
            <a:ext cx="5147730" cy="3637935"/>
          </a:xfrm>
        </p:spPr>
        <p:txBody>
          <a:bodyPr>
            <a:normAutofit/>
          </a:bodyPr>
          <a:lstStyle/>
          <a:p>
            <a:r>
              <a:rPr lang="fr-FR" dirty="0"/>
              <a:t>En tant que dev back end nous devons documenté et expliqué notre api</a:t>
            </a:r>
          </a:p>
          <a:p>
            <a:r>
              <a:rPr lang="fr-FR" dirty="0"/>
              <a:t>Utilisation de </a:t>
            </a:r>
            <a:r>
              <a:rPr lang="fr-FR" dirty="0" err="1"/>
              <a:t>Swagger</a:t>
            </a:r>
            <a:r>
              <a:rPr lang="fr-FR" dirty="0"/>
              <a:t> qui permet de crée une documentation automatique de l’api</a:t>
            </a:r>
          </a:p>
        </p:txBody>
      </p:sp>
    </p:spTree>
    <p:extLst>
      <p:ext uri="{BB962C8B-B14F-4D97-AF65-F5344CB8AC3E}">
        <p14:creationId xmlns:p14="http://schemas.microsoft.com/office/powerpoint/2010/main" val="2606466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161F47-AE0B-EE33-CE3D-9209725F21E5}"/>
              </a:ext>
            </a:extLst>
          </p:cNvPr>
          <p:cNvSpPr>
            <a:spLocks noGrp="1"/>
          </p:cNvSpPr>
          <p:nvPr>
            <p:ph type="title"/>
          </p:nvPr>
        </p:nvSpPr>
        <p:spPr/>
        <p:txBody>
          <a:bodyPr/>
          <a:lstStyle/>
          <a:p>
            <a:r>
              <a:rPr lang="fr-FR" dirty="0"/>
              <a:t>Exemple DE VARIABLE</a:t>
            </a:r>
          </a:p>
        </p:txBody>
      </p:sp>
      <p:pic>
        <p:nvPicPr>
          <p:cNvPr id="5" name="Espace réservé du contenu 4">
            <a:extLst>
              <a:ext uri="{FF2B5EF4-FFF2-40B4-BE49-F238E27FC236}">
                <a16:creationId xmlns:a16="http://schemas.microsoft.com/office/drawing/2014/main" id="{C1153E30-0880-0924-F809-7FBF88D4E9FF}"/>
              </a:ext>
            </a:extLst>
          </p:cNvPr>
          <p:cNvPicPr>
            <a:picLocks noGrp="1" noChangeAspect="1"/>
          </p:cNvPicPr>
          <p:nvPr>
            <p:ph idx="1"/>
          </p:nvPr>
        </p:nvPicPr>
        <p:blipFill>
          <a:blip r:embed="rId2"/>
          <a:stretch>
            <a:fillRect/>
          </a:stretch>
        </p:blipFill>
        <p:spPr>
          <a:xfrm>
            <a:off x="1540875" y="2451682"/>
            <a:ext cx="8421275" cy="3029373"/>
          </a:xfrm>
        </p:spPr>
      </p:pic>
    </p:spTree>
    <p:extLst>
      <p:ext uri="{BB962C8B-B14F-4D97-AF65-F5344CB8AC3E}">
        <p14:creationId xmlns:p14="http://schemas.microsoft.com/office/powerpoint/2010/main" val="4019154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2476583-CC33-45CE-B51B-215B5673C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a:extLst>
              <a:ext uri="{FF2B5EF4-FFF2-40B4-BE49-F238E27FC236}">
                <a16:creationId xmlns:a16="http://schemas.microsoft.com/office/drawing/2014/main" id="{113CBC1D-2FB6-73F2-9658-39089CE58EC1}"/>
              </a:ext>
            </a:extLst>
          </p:cNvPr>
          <p:cNvSpPr>
            <a:spLocks noGrp="1"/>
          </p:cNvSpPr>
          <p:nvPr>
            <p:ph type="title"/>
          </p:nvPr>
        </p:nvSpPr>
        <p:spPr>
          <a:xfrm>
            <a:off x="718457" y="531278"/>
            <a:ext cx="3211517" cy="5292579"/>
          </a:xfrm>
        </p:spPr>
        <p:txBody>
          <a:bodyPr vert="horz" lIns="91440" tIns="45720" rIns="91440" bIns="45720" rtlCol="0" anchor="ctr">
            <a:normAutofit/>
          </a:bodyPr>
          <a:lstStyle/>
          <a:p>
            <a:r>
              <a:rPr lang="en-US">
                <a:solidFill>
                  <a:srgbClr val="FFFFFF"/>
                </a:solidFill>
              </a:rPr>
              <a:t>fonctions</a:t>
            </a:r>
            <a:br>
              <a:rPr lang="en-US">
                <a:solidFill>
                  <a:srgbClr val="FFFFFF"/>
                </a:solidFill>
              </a:rPr>
            </a:br>
            <a:br>
              <a:rPr lang="en-US">
                <a:solidFill>
                  <a:srgbClr val="FFFFFF"/>
                </a:solidFill>
              </a:rPr>
            </a:br>
            <a:r>
              <a:rPr lang="en-US">
                <a:solidFill>
                  <a:srgbClr val="FFFFFF"/>
                </a:solidFill>
              </a:rPr>
              <a:t>Il existe plusieurs fonctions de base sur Python</a:t>
            </a:r>
          </a:p>
        </p:txBody>
      </p:sp>
      <p:sp useBgFill="1">
        <p:nvSpPr>
          <p:cNvPr id="19" name="Freeform: Shape 18">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sp>
        <p:nvSpPr>
          <p:cNvPr id="3" name="Espace réservé du contenu 2">
            <a:extLst>
              <a:ext uri="{FF2B5EF4-FFF2-40B4-BE49-F238E27FC236}">
                <a16:creationId xmlns:a16="http://schemas.microsoft.com/office/drawing/2014/main" id="{547FC753-8143-9CB8-0CEA-09C80A3682F3}"/>
              </a:ext>
            </a:extLst>
          </p:cNvPr>
          <p:cNvSpPr>
            <a:spLocks/>
          </p:cNvSpPr>
          <p:nvPr/>
        </p:nvSpPr>
        <p:spPr>
          <a:xfrm>
            <a:off x="5617029" y="1654021"/>
            <a:ext cx="5562409" cy="3450580"/>
          </a:xfrm>
          <a:prstGeom prst="rect">
            <a:avLst/>
          </a:prstGeom>
        </p:spPr>
        <p:txBody>
          <a:bodyPr>
            <a:normAutofit/>
          </a:bodyPr>
          <a:lstStyle/>
          <a:p>
            <a:pPr defTabSz="507492">
              <a:lnSpc>
                <a:spcPct val="90000"/>
              </a:lnSpc>
              <a:spcAft>
                <a:spcPts val="600"/>
              </a:spcAft>
            </a:pPr>
            <a:r>
              <a:rPr lang="fr-FR" sz="1700" kern="1200">
                <a:solidFill>
                  <a:schemeClr val="tx1"/>
                </a:solidFill>
                <a:latin typeface="+mn-lt"/>
                <a:ea typeface="+mn-ea"/>
                <a:cs typeface="Calibri"/>
              </a:rPr>
              <a:t>La fonction </a:t>
            </a:r>
            <a:r>
              <a:rPr lang="fr-FR" sz="1700" kern="1200" err="1">
                <a:solidFill>
                  <a:schemeClr val="tx1"/>
                </a:solidFill>
                <a:latin typeface="+mn-lt"/>
                <a:ea typeface="+mn-ea"/>
                <a:cs typeface="Calibri"/>
              </a:rPr>
              <a:t>print</a:t>
            </a:r>
            <a:r>
              <a:rPr lang="fr-FR" sz="1700" kern="1200">
                <a:solidFill>
                  <a:schemeClr val="tx1"/>
                </a:solidFill>
                <a:latin typeface="+mn-lt"/>
                <a:ea typeface="+mn-ea"/>
                <a:cs typeface="Calibri"/>
              </a:rPr>
              <a:t>()</a:t>
            </a:r>
          </a:p>
          <a:p>
            <a:pPr defTabSz="507492">
              <a:lnSpc>
                <a:spcPct val="90000"/>
              </a:lnSpc>
              <a:spcAft>
                <a:spcPts val="600"/>
              </a:spcAft>
              <a:buClr>
                <a:srgbClr val="FFFFFF"/>
              </a:buClr>
            </a:pPr>
            <a:r>
              <a:rPr lang="fr-FR" sz="1700" kern="1200">
                <a:solidFill>
                  <a:schemeClr val="tx1"/>
                </a:solidFill>
                <a:latin typeface="+mn-lt"/>
                <a:ea typeface="+mn-ea"/>
                <a:cs typeface="Calibri"/>
              </a:rPr>
              <a:t>La fonction input()</a:t>
            </a:r>
          </a:p>
          <a:p>
            <a:pPr defTabSz="507492">
              <a:lnSpc>
                <a:spcPct val="90000"/>
              </a:lnSpc>
              <a:spcAft>
                <a:spcPts val="600"/>
              </a:spcAft>
              <a:buClr>
                <a:srgbClr val="FFFFFF"/>
              </a:buClr>
            </a:pPr>
            <a:r>
              <a:rPr lang="fr-FR" sz="1700" kern="1200">
                <a:solidFill>
                  <a:schemeClr val="tx1"/>
                </a:solidFill>
                <a:latin typeface="+mn-lt"/>
                <a:ea typeface="+mn-ea"/>
                <a:cs typeface="Calibri"/>
              </a:rPr>
              <a:t>Les fonctions sont en général une variable avec des  ()</a:t>
            </a:r>
          </a:p>
          <a:p>
            <a:pPr defTabSz="507492">
              <a:lnSpc>
                <a:spcPct val="90000"/>
              </a:lnSpc>
              <a:spcAft>
                <a:spcPts val="600"/>
              </a:spcAft>
              <a:buClr>
                <a:srgbClr val="FFFFFF"/>
              </a:buClr>
            </a:pPr>
            <a:endParaRPr lang="fr-FR" sz="1700" kern="1200">
              <a:solidFill>
                <a:schemeClr val="tx1"/>
              </a:solidFill>
              <a:latin typeface="+mn-lt"/>
              <a:ea typeface="+mn-ea"/>
              <a:cs typeface="Calibri"/>
            </a:endParaRPr>
          </a:p>
          <a:p>
            <a:pPr defTabSz="507492">
              <a:lnSpc>
                <a:spcPct val="90000"/>
              </a:lnSpc>
              <a:spcAft>
                <a:spcPts val="600"/>
              </a:spcAft>
              <a:buClr>
                <a:srgbClr val="FFFFFF"/>
              </a:buClr>
            </a:pPr>
            <a:endParaRPr lang="fr-FR" sz="1700" kern="1200">
              <a:solidFill>
                <a:schemeClr val="tx1"/>
              </a:solidFill>
              <a:latin typeface="+mn-lt"/>
              <a:ea typeface="+mn-ea"/>
              <a:cs typeface="Calibri"/>
            </a:endParaRPr>
          </a:p>
          <a:p>
            <a:pPr defTabSz="507492">
              <a:lnSpc>
                <a:spcPct val="90000"/>
              </a:lnSpc>
              <a:spcAft>
                <a:spcPts val="600"/>
              </a:spcAft>
              <a:buClr>
                <a:srgbClr val="FFFFFF"/>
              </a:buClr>
            </a:pPr>
            <a:endParaRPr lang="fr-FR" sz="1700" kern="1200">
              <a:solidFill>
                <a:schemeClr val="tx1"/>
              </a:solidFill>
              <a:latin typeface="+mn-lt"/>
              <a:ea typeface="+mn-ea"/>
              <a:cs typeface="Calibri"/>
            </a:endParaRPr>
          </a:p>
          <a:p>
            <a:pPr defTabSz="507492">
              <a:lnSpc>
                <a:spcPct val="90000"/>
              </a:lnSpc>
              <a:spcAft>
                <a:spcPts val="600"/>
              </a:spcAft>
              <a:buClr>
                <a:srgbClr val="FFFFFF"/>
              </a:buClr>
            </a:pPr>
            <a:endParaRPr lang="fr-FR" sz="1700" kern="1200">
              <a:solidFill>
                <a:schemeClr val="tx1"/>
              </a:solidFill>
              <a:latin typeface="+mn-lt"/>
              <a:ea typeface="+mn-ea"/>
              <a:cs typeface="Calibri"/>
            </a:endParaRPr>
          </a:p>
          <a:p>
            <a:pPr defTabSz="507492">
              <a:lnSpc>
                <a:spcPct val="90000"/>
              </a:lnSpc>
              <a:spcAft>
                <a:spcPts val="600"/>
              </a:spcAft>
              <a:buClr>
                <a:srgbClr val="FFFFFF"/>
              </a:buClr>
            </a:pPr>
            <a:endParaRPr lang="fr-FR" sz="1700" kern="1200">
              <a:solidFill>
                <a:schemeClr val="tx1"/>
              </a:solidFill>
              <a:latin typeface="+mn-lt"/>
              <a:ea typeface="+mn-ea"/>
              <a:cs typeface="Calibri"/>
            </a:endParaRPr>
          </a:p>
          <a:p>
            <a:pPr defTabSz="507492">
              <a:lnSpc>
                <a:spcPct val="90000"/>
              </a:lnSpc>
              <a:spcAft>
                <a:spcPts val="600"/>
              </a:spcAft>
              <a:buClr>
                <a:srgbClr val="FFFFFF"/>
              </a:buClr>
            </a:pPr>
            <a:r>
              <a:rPr lang="fr-FR" sz="1700" kern="1200">
                <a:solidFill>
                  <a:schemeClr val="tx1"/>
                </a:solidFill>
                <a:latin typeface="+mn-lt"/>
                <a:ea typeface="+mn-ea"/>
                <a:cs typeface="Calibri"/>
              </a:rPr>
              <a:t>Faire attention à la concaténation</a:t>
            </a:r>
          </a:p>
          <a:p>
            <a:pPr defTabSz="507492">
              <a:lnSpc>
                <a:spcPct val="90000"/>
              </a:lnSpc>
              <a:spcAft>
                <a:spcPts val="600"/>
              </a:spcAft>
              <a:buClr>
                <a:srgbClr val="FFFFFF"/>
              </a:buClr>
            </a:pPr>
            <a:r>
              <a:rPr lang="fr-FR" sz="1700" kern="1200">
                <a:solidFill>
                  <a:schemeClr val="tx1"/>
                </a:solidFill>
                <a:latin typeface="+mn-lt"/>
                <a:ea typeface="+mn-ea"/>
                <a:cs typeface="Calibri"/>
              </a:rPr>
              <a:t>Nous pouvons crée des fonctions par nous même</a:t>
            </a:r>
          </a:p>
          <a:p>
            <a:pPr defTabSz="507492">
              <a:lnSpc>
                <a:spcPct val="90000"/>
              </a:lnSpc>
              <a:spcAft>
                <a:spcPts val="600"/>
              </a:spcAft>
              <a:buClr>
                <a:srgbClr val="FFFFFF"/>
              </a:buClr>
            </a:pPr>
            <a:endParaRPr lang="fr-FR" sz="1700" kern="1200">
              <a:solidFill>
                <a:schemeClr val="tx1"/>
              </a:solidFill>
              <a:latin typeface="+mn-lt"/>
              <a:ea typeface="+mn-ea"/>
              <a:cs typeface="Calibri"/>
            </a:endParaRPr>
          </a:p>
          <a:p>
            <a:pPr marL="0" indent="0">
              <a:lnSpc>
                <a:spcPct val="90000"/>
              </a:lnSpc>
              <a:spcAft>
                <a:spcPts val="600"/>
              </a:spcAft>
              <a:buClr>
                <a:srgbClr val="FFFFFF"/>
              </a:buClr>
              <a:buNone/>
            </a:pPr>
            <a:endParaRPr lang="fr-FR" sz="1700">
              <a:cs typeface="Calibri"/>
            </a:endParaRPr>
          </a:p>
        </p:txBody>
      </p:sp>
      <p:pic>
        <p:nvPicPr>
          <p:cNvPr id="6" name="Espace réservé du contenu 5">
            <a:extLst>
              <a:ext uri="{FF2B5EF4-FFF2-40B4-BE49-F238E27FC236}">
                <a16:creationId xmlns:a16="http://schemas.microsoft.com/office/drawing/2014/main" id="{CEA0E60C-E719-EDB2-7805-2FB6A348B6F8}"/>
              </a:ext>
            </a:extLst>
          </p:cNvPr>
          <p:cNvPicPr>
            <a:picLocks noChangeAspect="1"/>
          </p:cNvPicPr>
          <p:nvPr/>
        </p:nvPicPr>
        <p:blipFill>
          <a:blip r:embed="rId4"/>
          <a:stretch>
            <a:fillRect/>
          </a:stretch>
        </p:blipFill>
        <p:spPr>
          <a:xfrm>
            <a:off x="5795566" y="2573234"/>
            <a:ext cx="5562997" cy="1018204"/>
          </a:xfrm>
          <a:prstGeom prst="rect">
            <a:avLst/>
          </a:prstGeom>
        </p:spPr>
      </p:pic>
    </p:spTree>
    <p:extLst>
      <p:ext uri="{BB962C8B-B14F-4D97-AF65-F5344CB8AC3E}">
        <p14:creationId xmlns:p14="http://schemas.microsoft.com/office/powerpoint/2010/main" val="1725113672"/>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77D31-3AF2-DCD2-119F-318715F76374}"/>
              </a:ext>
            </a:extLst>
          </p:cNvPr>
          <p:cNvSpPr>
            <a:spLocks noGrp="1"/>
          </p:cNvSpPr>
          <p:nvPr>
            <p:ph type="title"/>
          </p:nvPr>
        </p:nvSpPr>
        <p:spPr/>
        <p:txBody>
          <a:bodyPr/>
          <a:lstStyle/>
          <a:p>
            <a:endParaRPr lang="fr-FR" dirty="0"/>
          </a:p>
        </p:txBody>
      </p:sp>
      <p:pic>
        <p:nvPicPr>
          <p:cNvPr id="6" name="Espace réservé du contenu 5">
            <a:extLst>
              <a:ext uri="{FF2B5EF4-FFF2-40B4-BE49-F238E27FC236}">
                <a16:creationId xmlns:a16="http://schemas.microsoft.com/office/drawing/2014/main" id="{2EAF5847-7C18-DEAB-38CD-AF7D9DCBFA24}"/>
              </a:ext>
            </a:extLst>
          </p:cNvPr>
          <p:cNvPicPr>
            <a:picLocks noGrp="1" noChangeAspect="1"/>
          </p:cNvPicPr>
          <p:nvPr>
            <p:ph sz="half" idx="1"/>
          </p:nvPr>
        </p:nvPicPr>
        <p:blipFill>
          <a:blip r:embed="rId2"/>
          <a:stretch>
            <a:fillRect/>
          </a:stretch>
        </p:blipFill>
        <p:spPr>
          <a:xfrm>
            <a:off x="222881" y="609600"/>
            <a:ext cx="11969119" cy="5886450"/>
          </a:xfrm>
        </p:spPr>
      </p:pic>
    </p:spTree>
    <p:extLst>
      <p:ext uri="{BB962C8B-B14F-4D97-AF65-F5344CB8AC3E}">
        <p14:creationId xmlns:p14="http://schemas.microsoft.com/office/powerpoint/2010/main" val="3294026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éleste">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579</TotalTime>
  <Words>3373</Words>
  <Application>Microsoft Office PowerPoint</Application>
  <PresentationFormat>Grand écran</PresentationFormat>
  <Paragraphs>284</Paragraphs>
  <Slides>66</Slides>
  <Notes>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66</vt:i4>
      </vt:variant>
    </vt:vector>
  </HeadingPairs>
  <TitlesOfParts>
    <vt:vector size="71" baseType="lpstr">
      <vt:lpstr>Arial</vt:lpstr>
      <vt:lpstr>Calibri</vt:lpstr>
      <vt:lpstr>Calibri Light</vt:lpstr>
      <vt:lpstr>Söhne</vt:lpstr>
      <vt:lpstr>Céleste</vt:lpstr>
      <vt:lpstr>pRésentation</vt:lpstr>
      <vt:lpstr>Connaissez-vous python? Avez-vous déjà codé en python? </vt:lpstr>
      <vt:lpstr>introduction</vt:lpstr>
      <vt:lpstr>POURQUOI Python?</vt:lpstr>
      <vt:lpstr> LES BASES de PYTHON</vt:lpstr>
      <vt:lpstr>LES variables </vt:lpstr>
      <vt:lpstr>Exemple DE VARIABLE</vt:lpstr>
      <vt:lpstr>fonctions  Il existe plusieurs fonctions de base sur Python</vt:lpstr>
      <vt:lpstr>Présentation PowerPoint</vt:lpstr>
      <vt:lpstr>exercice</vt:lpstr>
      <vt:lpstr>SOLUTION </vt:lpstr>
      <vt:lpstr>Les conditions</vt:lpstr>
      <vt:lpstr>Try et EXCEPT (Gestion DES ERREURS)</vt:lpstr>
      <vt:lpstr>Exercice</vt:lpstr>
      <vt:lpstr>sOLUTION</vt:lpstr>
      <vt:lpstr>Les fonctions (partie 2)</vt:lpstr>
      <vt:lpstr>Exemple DE FONCTION </vt:lpstr>
      <vt:lpstr>Les imports des fonctions </vt:lpstr>
      <vt:lpstr>Faire attention à l’emplacement du fichier</vt:lpstr>
      <vt:lpstr>Exercice </vt:lpstr>
      <vt:lpstr>Solution(Le fichier de la question) </vt:lpstr>
      <vt:lpstr>Solution DE L ’ autre fichier    </vt:lpstr>
      <vt:lpstr>Les boucles (FOR) </vt:lpstr>
      <vt:lpstr>Les boucles whILE</vt:lpstr>
      <vt:lpstr>Astuce et différences des boucles</vt:lpstr>
      <vt:lpstr>Les listes</vt:lpstr>
      <vt:lpstr>Liste (list) :</vt:lpstr>
      <vt:lpstr>Tuple (tuple) :</vt:lpstr>
      <vt:lpstr>Les dictionnaires</vt:lpstr>
      <vt:lpstr>Exercice</vt:lpstr>
      <vt:lpstr>SOLUTION </vt:lpstr>
      <vt:lpstr> LES CLASS (Orienté objet) </vt:lpstr>
      <vt:lpstr>Exemple de class </vt:lpstr>
      <vt:lpstr>Astuce pour les class</vt:lpstr>
      <vt:lpstr>Exercice </vt:lpstr>
      <vt:lpstr>Instalation de la VM</vt:lpstr>
      <vt:lpstr>Installer De DJANGO</vt:lpstr>
      <vt:lpstr>Présentation de django</vt:lpstr>
      <vt:lpstr>Configurer le setting</vt:lpstr>
      <vt:lpstr>Ajouter DANS L’installed_apps compte</vt:lpstr>
      <vt:lpstr>CONFIGURER URL</vt:lpstr>
      <vt:lpstr>Ajouter les dossier Templates et static</vt:lpstr>
      <vt:lpstr>LA PREMIERE PAGE HTML(partie 1)</vt:lpstr>
      <vt:lpstr>Création D’une fonction</vt:lpstr>
      <vt:lpstr>exercice</vt:lpstr>
      <vt:lpstr>Création de la base de données</vt:lpstr>
      <vt:lpstr>LES RELATIONS D'UN MODELE</vt:lpstr>
      <vt:lpstr>Diagrame de class</vt:lpstr>
      <vt:lpstr>Diagramme de classe</vt:lpstr>
      <vt:lpstr>Diagramme merise</vt:lpstr>
      <vt:lpstr>Associations:</vt:lpstr>
      <vt:lpstr>Clés primaires et étrangères : </vt:lpstr>
      <vt:lpstr>Cardinalités :</vt:lpstr>
      <vt:lpstr>Exemple</vt:lpstr>
      <vt:lpstr>Test unitaire</vt:lpstr>
      <vt:lpstr>Avantages :</vt:lpstr>
      <vt:lpstr>Test unitaire</vt:lpstr>
      <vt:lpstr>Les outils de test</vt:lpstr>
      <vt:lpstr>L'Assurance Qualité (QA) </vt:lpstr>
      <vt:lpstr>Voici quelques éléments clés liés à l'Assurance Qualité dans le contexte du développement </vt:lpstr>
      <vt:lpstr>Maintenant, examinons les coûts et les avantages d'une approche proactive en Assurance Qualité (QA)</vt:lpstr>
      <vt:lpstr>résumé</vt:lpstr>
      <vt:lpstr>Identifier le QA durant le processus de développement Rappeler les principaux cycles de vie du développement logiciel.</vt:lpstr>
      <vt:lpstr>La Methode agile</vt:lpstr>
      <vt:lpstr>résumé</vt:lpstr>
      <vt:lpstr>LA DOCUMENTATION DU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
  <cp:lastModifiedBy>Serge Doorgachurn</cp:lastModifiedBy>
  <cp:revision>63</cp:revision>
  <dcterms:created xsi:type="dcterms:W3CDTF">2023-11-02T06:29:11Z</dcterms:created>
  <dcterms:modified xsi:type="dcterms:W3CDTF">2024-01-07T21:19:26Z</dcterms:modified>
</cp:coreProperties>
</file>